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2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59.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58.xml" ContentType="application/vnd.openxmlformats-officedocument.presentationml.slide+xml"/>
  <Override PartName="/ppt/slides/slide27.xml" ContentType="application/vnd.openxmlformats-officedocument.presentationml.slide+xml"/>
  <Override PartName="/ppt/slides/slide56.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4.xml" ContentType="application/vnd.openxmlformats-officedocument.presentationml.slide+xml"/>
  <Override PartName="/ppt/slides/slide57.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47.xml" ContentType="application/vnd.openxmlformats-officedocument.presentationml.slide+xml"/>
  <Override PartName="/ppt/slides/slide55.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notesSlides/notesSlide40.xml" ContentType="application/vnd.openxmlformats-officedocument.presentationml.notesSlide+xml"/>
  <Override PartName="/ppt/notesSlides/notesSlide54.xml" ContentType="application/vnd.openxmlformats-officedocument.presentationml.notesSlide+xml"/>
  <Override PartName="/ppt/notesSlides/notesSlide41.xml" ContentType="application/vnd.openxmlformats-officedocument.presentationml.notesSlide+xml"/>
  <Override PartName="/ppt/notesSlides/notesSlide39.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50.xml" ContentType="application/vnd.openxmlformats-officedocument.presentationml.notesSlide+xml"/>
  <Override PartName="/ppt/notesSlides/notesSlide58.xml" ContentType="application/vnd.openxmlformats-officedocument.presentationml.notesSlide+xml"/>
  <Override PartName="/ppt/notesSlides/notesSlide51.xml" ContentType="application/vnd.openxmlformats-officedocument.presentationml.notesSlide+xml"/>
  <Override PartName="/ppt/notesSlides/notesSlide57.xml" ContentType="application/vnd.openxmlformats-officedocument.presentationml.notesSlide+xml"/>
  <Override PartName="/ppt/notesSlides/notesSlide52.xml" ContentType="application/vnd.openxmlformats-officedocument.presentationml.notesSlide+xml"/>
  <Override PartName="/ppt/slideMasters/slideMaster1.xml" ContentType="application/vnd.openxmlformats-officedocument.presentationml.slideMaster+xml"/>
  <Override PartName="/ppt/notesSlides/notesSlide56.xml" ContentType="application/vnd.openxmlformats-officedocument.presentationml.notesSlide+xml"/>
  <Override PartName="/ppt/notesSlides/notesSlide53.xml" ContentType="application/vnd.openxmlformats-officedocument.presentationml.notesSlide+xml"/>
  <Override PartName="/ppt/notesSlides/notesSlide49.xml" ContentType="application/vnd.openxmlformats-officedocument.presentationml.notesSlide+xml"/>
  <Override PartName="/ppt/notesSlides/notesSlide48.xml" ContentType="application/vnd.openxmlformats-officedocument.presentationml.notesSlide+xml"/>
  <Override PartName="/ppt/notesSlides/notesSlide47.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5.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2.xml" ContentType="application/vnd.openxmlformats-officedocument.presentationml.notesSlide+xml"/>
  <Override PartName="/ppt/notesSlides/notesSlide3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15.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21.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commentAuthors.xml" ContentType="application/vnd.openxmlformats-officedocument.presentationml.commentAuthors+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tags/tag23.xml" ContentType="application/vnd.openxmlformats-officedocument.presentationml.tags+xml"/>
  <Override PartName="/ppt/tags/tag21.xml" ContentType="application/vnd.openxmlformats-officedocument.presentationml.tags+xml"/>
  <Override PartName="/ppt/tags/tag1.xml" ContentType="application/vnd.openxmlformats-officedocument.presentationml.tags+xml"/>
  <Override PartName="/ppt/tags/tag26.xml" ContentType="application/vnd.openxmlformats-officedocument.presentationml.tags+xml"/>
  <Override PartName="/ppt/tags/tag24.xml" ContentType="application/vnd.openxmlformats-officedocument.presentationml.tags+xml"/>
  <Override PartName="/ppt/tags/tag22.xml" ContentType="application/vnd.openxmlformats-officedocument.presentationml.tags+xml"/>
  <Override PartName="/ppt/tags/tag25.xml" ContentType="application/vnd.openxmlformats-officedocument.presentationml.tags+xml"/>
  <Override PartName="/ppt/tags/tag27.xml" ContentType="application/vnd.openxmlformats-officedocument.presentationml.tags+xml"/>
  <Override PartName="/ppt/tags/tag19.xml" ContentType="application/vnd.openxmlformats-officedocument.presentationml.tags+xml"/>
  <Override PartName="/ppt/tags/tag8.xml" ContentType="application/vnd.openxmlformats-officedocument.presentationml.tags+xml"/>
  <Override PartName="/ppt/tags/tag7.xml" ContentType="application/vnd.openxmlformats-officedocument.presentationml.tags+xml"/>
  <Override PartName="/ppt/tags/tag6.xml" ContentType="application/vnd.openxmlformats-officedocument.presentationml.tags+xml"/>
  <Override PartName="/ppt/tags/tag5.xml" ContentType="application/vnd.openxmlformats-officedocument.presentationml.tags+xml"/>
  <Override PartName="/ppt/tags/tag4.xml" ContentType="application/vnd.openxmlformats-officedocument.presentationml.tags+xml"/>
  <Override PartName="/ppt/tags/tag3.xml" ContentType="application/vnd.openxmlformats-officedocument.presentationml.tags+xml"/>
  <Override PartName="/ppt/tags/tag2.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8.xml" ContentType="application/vnd.openxmlformats-officedocument.presentationml.tags+xml"/>
  <Override PartName="/ppt/tags/tag17.xml" ContentType="application/vnd.openxmlformats-officedocument.presentationml.tags+xml"/>
  <Override PartName="/ppt/tags/tag16.xml" ContentType="application/vnd.openxmlformats-officedocument.presentationml.tags+xml"/>
  <Override PartName="/ppt/tags/tag15.xml" ContentType="application/vnd.openxmlformats-officedocument.presentationml.tags+xml"/>
  <Override PartName="/ppt/tags/tag14.xml" ContentType="application/vnd.openxmlformats-officedocument.presentationml.tags+xml"/>
  <Override PartName="/ppt/tags/tag13.xml" ContentType="application/vnd.openxmlformats-officedocument.presentationml.tags+xml"/>
  <Override PartName="/ppt/tags/tag12.xml" ContentType="application/vnd.openxmlformats-officedocument.presentationml.tags+xml"/>
  <Override PartName="/ppt/tags/tag20.xml" ContentType="application/vnd.openxmlformats-officedocument.presentationml.tags+xml"/>
  <Override PartName="/ppt/tags/tag35.xml" ContentType="application/vnd.openxmlformats-officedocument.presentationml.tags+xml"/>
  <Override PartName="/ppt/tags/tag29.xml" ContentType="application/vnd.openxmlformats-officedocument.presentationml.tags+xml"/>
  <Override PartName="/ppt/tags/tag54.xml" ContentType="application/vnd.openxmlformats-officedocument.presentationml.tags+xml"/>
  <Override PartName="/ppt/tags/tag53.xml" ContentType="application/vnd.openxmlformats-officedocument.presentationml.tags+xml"/>
  <Override PartName="/ppt/tags/tag52.xml" ContentType="application/vnd.openxmlformats-officedocument.presentationml.tags+xml"/>
  <Override PartName="/ppt/tags/tag51.xml" ContentType="application/vnd.openxmlformats-officedocument.presentationml.tags+xml"/>
  <Override PartName="/ppt/tags/tag50.xml" ContentType="application/vnd.openxmlformats-officedocument.presentationml.tags+xml"/>
  <Override PartName="/ppt/tags/tag49.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ppt/tags/tag60.xml" ContentType="application/vnd.openxmlformats-officedocument.presentationml.tags+xml"/>
  <Override PartName="/ppt/tags/tag59.xml" ContentType="application/vnd.openxmlformats-officedocument.presentationml.tags+xml"/>
  <Override PartName="/ppt/tags/tag58.xml" ContentType="application/vnd.openxmlformats-officedocument.presentationml.tags+xml"/>
  <Override PartName="/ppt/tags/tag48.xml" ContentType="application/vnd.openxmlformats-officedocument.presentationml.tags+xml"/>
  <Override PartName="/ppt/tags/tag47.xml" ContentType="application/vnd.openxmlformats-officedocument.presentationml.tags+xml"/>
  <Override PartName="/ppt/tags/tag46.xml" ContentType="application/vnd.openxmlformats-officedocument.presentationml.tags+xml"/>
  <Override PartName="/ppt/tags/tag36.xml" ContentType="application/vnd.openxmlformats-officedocument.presentationml.tags+xml"/>
  <Override PartName="/ppt/tags/tag34.xml" ContentType="application/vnd.openxmlformats-officedocument.presentationml.tags+xml"/>
  <Override PartName="/ppt/tags/tag33.xml" ContentType="application/vnd.openxmlformats-officedocument.presentationml.tags+xml"/>
  <Override PartName="/ppt/tags/tag32.xml" ContentType="application/vnd.openxmlformats-officedocument.presentationml.tags+xml"/>
  <Override PartName="/ppt/tags/tag31.xml" ContentType="application/vnd.openxmlformats-officedocument.presentationml.tags+xml"/>
  <Override PartName="/ppt/tags/tag30.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5.xml" ContentType="application/vnd.openxmlformats-officedocument.presentationml.tags+xml"/>
  <Override PartName="/ppt/tags/tag44.xml" ContentType="application/vnd.openxmlformats-officedocument.presentationml.tags+xml"/>
  <Override PartName="/ppt/tags/tag43.xml" ContentType="application/vnd.openxmlformats-officedocument.presentationml.tags+xml"/>
  <Override PartName="/ppt/tags/tag42.xml" ContentType="application/vnd.openxmlformats-officedocument.presentationml.tags+xml"/>
  <Override PartName="/ppt/tags/tag41.xml" ContentType="application/vnd.openxmlformats-officedocument.presentationml.tags+xml"/>
  <Override PartName="/ppt/tags/tag40.xml" ContentType="application/vnd.openxmlformats-officedocument.presentationml.tags+xml"/>
  <Override PartName="/ppt/tags/tag28.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1"/>
  </p:notesMasterIdLst>
  <p:sldIdLst>
    <p:sldId id="513" r:id="rId2"/>
    <p:sldId id="730" r:id="rId3"/>
    <p:sldId id="747" r:id="rId4"/>
    <p:sldId id="936" r:id="rId5"/>
    <p:sldId id="763" r:id="rId6"/>
    <p:sldId id="875" r:id="rId7"/>
    <p:sldId id="981" r:id="rId8"/>
    <p:sldId id="735" r:id="rId9"/>
    <p:sldId id="1018" r:id="rId10"/>
    <p:sldId id="736" r:id="rId11"/>
    <p:sldId id="1019" r:id="rId12"/>
    <p:sldId id="1020" r:id="rId13"/>
    <p:sldId id="1021" r:id="rId14"/>
    <p:sldId id="745" r:id="rId15"/>
    <p:sldId id="758" r:id="rId16"/>
    <p:sldId id="760" r:id="rId17"/>
    <p:sldId id="759" r:id="rId18"/>
    <p:sldId id="628" r:id="rId19"/>
    <p:sldId id="982" r:id="rId20"/>
    <p:sldId id="983" r:id="rId21"/>
    <p:sldId id="984" r:id="rId22"/>
    <p:sldId id="985" r:id="rId23"/>
    <p:sldId id="986" r:id="rId24"/>
    <p:sldId id="987" r:id="rId25"/>
    <p:sldId id="988" r:id="rId26"/>
    <p:sldId id="1017" r:id="rId27"/>
    <p:sldId id="989" r:id="rId28"/>
    <p:sldId id="990" r:id="rId29"/>
    <p:sldId id="991" r:id="rId30"/>
    <p:sldId id="992" r:id="rId31"/>
    <p:sldId id="993" r:id="rId32"/>
    <p:sldId id="1022" r:id="rId33"/>
    <p:sldId id="994" r:id="rId34"/>
    <p:sldId id="995" r:id="rId35"/>
    <p:sldId id="996" r:id="rId36"/>
    <p:sldId id="997" r:id="rId37"/>
    <p:sldId id="998" r:id="rId38"/>
    <p:sldId id="999" r:id="rId39"/>
    <p:sldId id="1000" r:id="rId40"/>
    <p:sldId id="1001" r:id="rId41"/>
    <p:sldId id="1002" r:id="rId42"/>
    <p:sldId id="1003" r:id="rId43"/>
    <p:sldId id="1004" r:id="rId44"/>
    <p:sldId id="1005" r:id="rId45"/>
    <p:sldId id="1006" r:id="rId46"/>
    <p:sldId id="1007" r:id="rId47"/>
    <p:sldId id="1008" r:id="rId48"/>
    <p:sldId id="1009" r:id="rId49"/>
    <p:sldId id="1010" r:id="rId50"/>
    <p:sldId id="1011" r:id="rId51"/>
    <p:sldId id="1012" r:id="rId52"/>
    <p:sldId id="1013" r:id="rId53"/>
    <p:sldId id="1014" r:id="rId54"/>
    <p:sldId id="1015" r:id="rId55"/>
    <p:sldId id="1016" r:id="rId56"/>
    <p:sldId id="922" r:id="rId57"/>
    <p:sldId id="823" r:id="rId58"/>
    <p:sldId id="766" r:id="rId59"/>
    <p:sldId id="291" r:id="rId60"/>
  </p:sldIdLst>
  <p:sldSz cx="9144000" cy="5143500" type="screen16x9"/>
  <p:notesSz cx="6858000" cy="9144000"/>
  <p:custDataLst>
    <p:tags r:id="rId62"/>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9E7E8"/>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06" autoAdjust="0"/>
    <p:restoredTop sz="81065" autoAdjust="0"/>
  </p:normalViewPr>
  <p:slideViewPr>
    <p:cSldViewPr snapToGrid="0" showGuides="1">
      <p:cViewPr varScale="1">
        <p:scale>
          <a:sx n="54" d="100"/>
          <a:sy n="54" d="100"/>
        </p:scale>
        <p:origin x="45" y="945"/>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commentAuthors" Target="commentAuthors.xml"/><Relationship Id="rId68"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7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7/20/2019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IT Essentials 7.0</a:t>
            </a:r>
            <a:endParaRPr lang="en-US" b="0" dirty="0"/>
          </a:p>
          <a:p>
            <a:pPr>
              <a:buFontTx/>
              <a:buNone/>
            </a:pPr>
            <a:r>
              <a:rPr lang="en-US" sz="1200" b="0" dirty="0"/>
              <a:t>Chapter 2: PC Assembly</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10</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560579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11</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342191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12</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100527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13</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892074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14</a:t>
            </a:fld>
            <a:endParaRPr lang="en-US" sz="800" b="0" dirty="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4291573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IT Essentials 7.0</a:t>
            </a:r>
            <a:endParaRPr lang="en-US" b="0" dirty="0"/>
          </a:p>
          <a:p>
            <a:pPr>
              <a:buFontTx/>
              <a:buNone/>
            </a:pPr>
            <a:r>
              <a:rPr lang="en-US" sz="1200" b="0" dirty="0"/>
              <a:t>Chapter 2: PC Assembly</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16</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baseline="0" dirty="0"/>
              <a:t>IT Essentials v7.0</a:t>
            </a:r>
            <a:endParaRPr lang="en-US" b="0" dirty="0"/>
          </a:p>
          <a:p>
            <a:pPr>
              <a:buFontTx/>
              <a:buNone/>
            </a:pPr>
            <a:r>
              <a:rPr lang="en-US" sz="1200" b="0" dirty="0"/>
              <a:t>Chapter 2: PC Assembly</a:t>
            </a:r>
            <a:endParaRPr lang="en-GB" b="0" dirty="0"/>
          </a:p>
          <a:p>
            <a:endParaRPr lang="en-GB" dirty="0"/>
          </a:p>
        </p:txBody>
      </p:sp>
    </p:spTree>
    <p:extLst>
      <p:ext uri="{BB962C8B-B14F-4D97-AF65-F5344CB8AC3E}">
        <p14:creationId xmlns:p14="http://schemas.microsoft.com/office/powerpoint/2010/main" val="1024752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2 – PC Assembly</a:t>
            </a:r>
          </a:p>
          <a:p>
            <a:pPr>
              <a:buFontTx/>
              <a:buNone/>
            </a:pPr>
            <a:r>
              <a:rPr lang="en-US" sz="1200" b="0" dirty="0"/>
              <a:t>2.1 – Assemble the Computer</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2.1.1 – General and Fire Safety</a:t>
            </a:r>
          </a:p>
          <a:p>
            <a:pPr>
              <a:buFontTx/>
              <a:buNone/>
            </a:pPr>
            <a:r>
              <a:rPr lang="en-GB" b="0" dirty="0"/>
              <a:t>2.1.1.1 – Video Explanation – General and Fire Safety</a:t>
            </a:r>
          </a:p>
        </p:txBody>
      </p:sp>
    </p:spTree>
    <p:extLst>
      <p:ext uri="{BB962C8B-B14F-4D97-AF65-F5344CB8AC3E}">
        <p14:creationId xmlns:p14="http://schemas.microsoft.com/office/powerpoint/2010/main" val="3525190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2.1.2 – Open the Case and Connect the Power Supply</a:t>
            </a:r>
          </a:p>
          <a:p>
            <a:pPr>
              <a:buFontTx/>
              <a:buNone/>
            </a:pPr>
            <a:r>
              <a:rPr lang="en-GB" b="0" dirty="0"/>
              <a:t>2.1.2.1 – Video Demonstration – Install the Power Supply</a:t>
            </a:r>
          </a:p>
          <a:p>
            <a:pPr>
              <a:buFontTx/>
              <a:buNone/>
            </a:pPr>
            <a:r>
              <a:rPr lang="en-GB" b="0" dirty="0"/>
              <a:t>2.1.2.2 – Check Your Understanding – Install the Power Supply</a:t>
            </a:r>
          </a:p>
        </p:txBody>
      </p:sp>
    </p:spTree>
    <p:extLst>
      <p:ext uri="{BB962C8B-B14F-4D97-AF65-F5344CB8AC3E}">
        <p14:creationId xmlns:p14="http://schemas.microsoft.com/office/powerpoint/2010/main" val="1176065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2.1.2 – Open the Case and Connect the Power Supply</a:t>
            </a:r>
          </a:p>
          <a:p>
            <a:pPr>
              <a:buFontTx/>
              <a:buNone/>
            </a:pPr>
            <a:r>
              <a:rPr lang="en-GB" b="0" dirty="0"/>
              <a:t>2.1.2.3 – Select the Case and Fans</a:t>
            </a:r>
          </a:p>
        </p:txBody>
      </p:sp>
    </p:spTree>
    <p:extLst>
      <p:ext uri="{BB962C8B-B14F-4D97-AF65-F5344CB8AC3E}">
        <p14:creationId xmlns:p14="http://schemas.microsoft.com/office/powerpoint/2010/main" val="855985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2.1.2 – Open the Case and Connect the Power Supply</a:t>
            </a:r>
          </a:p>
          <a:p>
            <a:pPr>
              <a:buFontTx/>
              <a:buNone/>
            </a:pPr>
            <a:r>
              <a:rPr lang="en-GB" b="0" dirty="0"/>
              <a:t>2.1.2.3 – Select the Case and Fans (Cont.)</a:t>
            </a:r>
          </a:p>
        </p:txBody>
      </p:sp>
    </p:spTree>
    <p:extLst>
      <p:ext uri="{BB962C8B-B14F-4D97-AF65-F5344CB8AC3E}">
        <p14:creationId xmlns:p14="http://schemas.microsoft.com/office/powerpoint/2010/main" val="1604719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2.1.2 – Open the Case and Connect the Power Supply</a:t>
            </a:r>
          </a:p>
          <a:p>
            <a:pPr>
              <a:buFontTx/>
              <a:buNone/>
            </a:pPr>
            <a:r>
              <a:rPr lang="en-GB" b="0" dirty="0"/>
              <a:t>2.1.2.4 – Select a Power Supply</a:t>
            </a:r>
          </a:p>
        </p:txBody>
      </p:sp>
    </p:spTree>
    <p:extLst>
      <p:ext uri="{BB962C8B-B14F-4D97-AF65-F5344CB8AC3E}">
        <p14:creationId xmlns:p14="http://schemas.microsoft.com/office/powerpoint/2010/main" val="2306456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2.1.2 – Open the Case and Connect the Power Supply</a:t>
            </a:r>
          </a:p>
          <a:p>
            <a:pPr>
              <a:buFontTx/>
              <a:buNone/>
            </a:pPr>
            <a:r>
              <a:rPr lang="en-GB" b="0" dirty="0"/>
              <a:t>2.1.2.5 – Lab – Install the Power Supply</a:t>
            </a:r>
          </a:p>
        </p:txBody>
      </p:sp>
    </p:spTree>
    <p:extLst>
      <p:ext uri="{BB962C8B-B14F-4D97-AF65-F5344CB8AC3E}">
        <p14:creationId xmlns:p14="http://schemas.microsoft.com/office/powerpoint/2010/main" val="3820423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2.1.3 – Install the Motherboard Components</a:t>
            </a:r>
          </a:p>
          <a:p>
            <a:pPr>
              <a:buFontTx/>
              <a:buNone/>
            </a:pPr>
            <a:r>
              <a:rPr lang="en-GB" b="0" dirty="0"/>
              <a:t>2.1.3.1 – Video Demonstration – Install the CPU</a:t>
            </a:r>
          </a:p>
          <a:p>
            <a:pPr>
              <a:buFontTx/>
              <a:buNone/>
            </a:pPr>
            <a:r>
              <a:rPr lang="en-GB" b="0" dirty="0"/>
              <a:t>2.1.3.2 – Check Your Understanding – Install the CPU</a:t>
            </a:r>
          </a:p>
        </p:txBody>
      </p:sp>
    </p:spTree>
    <p:extLst>
      <p:ext uri="{BB962C8B-B14F-4D97-AF65-F5344CB8AC3E}">
        <p14:creationId xmlns:p14="http://schemas.microsoft.com/office/powerpoint/2010/main" val="3802899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2.1.3 – Install the Motherboard Components</a:t>
            </a:r>
          </a:p>
          <a:p>
            <a:pPr>
              <a:buFontTx/>
              <a:buNone/>
            </a:pPr>
            <a:r>
              <a:rPr lang="en-GB" b="0" dirty="0"/>
              <a:t>2.1.3.3 – Video Demonstration – Install the RAM</a:t>
            </a:r>
          </a:p>
          <a:p>
            <a:pPr>
              <a:buFontTx/>
              <a:buNone/>
            </a:pPr>
            <a:r>
              <a:rPr lang="en-GB" b="0" dirty="0"/>
              <a:t>2.1.3.4 – Check Your Understanding – Install the RAM</a:t>
            </a:r>
          </a:p>
        </p:txBody>
      </p:sp>
    </p:spTree>
    <p:extLst>
      <p:ext uri="{BB962C8B-B14F-4D97-AF65-F5344CB8AC3E}">
        <p14:creationId xmlns:p14="http://schemas.microsoft.com/office/powerpoint/2010/main" val="102856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2.1.3 – Install the Motherboard Components</a:t>
            </a:r>
          </a:p>
          <a:p>
            <a:pPr>
              <a:buFontTx/>
              <a:buNone/>
            </a:pPr>
            <a:r>
              <a:rPr lang="en-GB" b="0" dirty="0"/>
              <a:t>2.1.3.5 – Video Demonstration – Install the</a:t>
            </a:r>
            <a:r>
              <a:rPr lang="en-GB" b="0" baseline="0" dirty="0"/>
              <a:t> Motherboard</a:t>
            </a:r>
            <a:endParaRPr lang="en-GB" b="0" dirty="0"/>
          </a:p>
          <a:p>
            <a:pPr>
              <a:buFontTx/>
              <a:buNone/>
            </a:pPr>
            <a:r>
              <a:rPr lang="en-GB" b="0" dirty="0"/>
              <a:t>2.1.3.6 – Check Your Understanding – Install</a:t>
            </a:r>
            <a:r>
              <a:rPr lang="en-GB" b="0" baseline="0" dirty="0"/>
              <a:t> the Motherboard</a:t>
            </a:r>
            <a:endParaRPr lang="en-GB" b="0" dirty="0"/>
          </a:p>
        </p:txBody>
      </p:sp>
    </p:spTree>
    <p:extLst>
      <p:ext uri="{BB962C8B-B14F-4D97-AF65-F5344CB8AC3E}">
        <p14:creationId xmlns:p14="http://schemas.microsoft.com/office/powerpoint/2010/main" val="672403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2.1.3 – Install the Motherboard Components</a:t>
            </a:r>
          </a:p>
          <a:p>
            <a:pPr>
              <a:buFontTx/>
              <a:buNone/>
            </a:pPr>
            <a:r>
              <a:rPr lang="en-GB" b="0" dirty="0"/>
              <a:t>2.1.3.7 – Select the Motherboard</a:t>
            </a:r>
          </a:p>
          <a:p>
            <a:pPr>
              <a:buFontTx/>
              <a:buNone/>
            </a:pPr>
            <a:endParaRPr lang="en-GB" b="0" dirty="0"/>
          </a:p>
        </p:txBody>
      </p:sp>
    </p:spTree>
    <p:extLst>
      <p:ext uri="{BB962C8B-B14F-4D97-AF65-F5344CB8AC3E}">
        <p14:creationId xmlns:p14="http://schemas.microsoft.com/office/powerpoint/2010/main" val="2543871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2.1.3 – Install the Motherboard Components</a:t>
            </a:r>
          </a:p>
          <a:p>
            <a:pPr>
              <a:buFontTx/>
              <a:buNone/>
            </a:pPr>
            <a:r>
              <a:rPr lang="en-GB" b="0" dirty="0"/>
              <a:t>2.1.3.8 – Select the CPU and CPU Cooling</a:t>
            </a:r>
          </a:p>
          <a:p>
            <a:pPr>
              <a:buFontTx/>
              <a:buNone/>
            </a:pPr>
            <a:endParaRPr lang="en-GB" b="0" dirty="0"/>
          </a:p>
        </p:txBody>
      </p:sp>
    </p:spTree>
    <p:extLst>
      <p:ext uri="{BB962C8B-B14F-4D97-AF65-F5344CB8AC3E}">
        <p14:creationId xmlns:p14="http://schemas.microsoft.com/office/powerpoint/2010/main" val="984458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2.1.3 – Install the Motherboard Components</a:t>
            </a:r>
          </a:p>
          <a:p>
            <a:pPr>
              <a:buFontTx/>
              <a:buNone/>
            </a:pPr>
            <a:r>
              <a:rPr lang="en-GB" b="0" dirty="0"/>
              <a:t>2.1.3.9 – Select the RAM</a:t>
            </a:r>
          </a:p>
        </p:txBody>
      </p:sp>
    </p:spTree>
    <p:extLst>
      <p:ext uri="{BB962C8B-B14F-4D97-AF65-F5344CB8AC3E}">
        <p14:creationId xmlns:p14="http://schemas.microsoft.com/office/powerpoint/2010/main" val="4187821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IT Essentials v7.0</a:t>
            </a:r>
            <a:endParaRPr lang="en-US" b="0" dirty="0"/>
          </a:p>
          <a:p>
            <a:pPr>
              <a:buFontTx/>
              <a:buNone/>
            </a:pPr>
            <a:r>
              <a:rPr lang="en-US" sz="1200" b="0" dirty="0"/>
              <a:t>Chapter 2: PC Assembly</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150324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2.1.3 – Install the Motherboard Components</a:t>
            </a:r>
          </a:p>
          <a:p>
            <a:pPr>
              <a:buFontTx/>
              <a:buNone/>
            </a:pPr>
            <a:r>
              <a:rPr lang="en-GB" b="0" dirty="0"/>
              <a:t>2.1.3.10 – Lab – Install the Motherboard in a Computer</a:t>
            </a:r>
          </a:p>
        </p:txBody>
      </p:sp>
    </p:spTree>
    <p:extLst>
      <p:ext uri="{BB962C8B-B14F-4D97-AF65-F5344CB8AC3E}">
        <p14:creationId xmlns:p14="http://schemas.microsoft.com/office/powerpoint/2010/main" val="6317504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2.1.4 – Install Internal Drives</a:t>
            </a:r>
          </a:p>
          <a:p>
            <a:pPr>
              <a:buFontTx/>
              <a:buNone/>
            </a:pPr>
            <a:r>
              <a:rPr lang="en-GB" b="0" dirty="0"/>
              <a:t>2.1.4.1 – Video Demonstration – Install the Drives</a:t>
            </a:r>
          </a:p>
        </p:txBody>
      </p:sp>
    </p:spTree>
    <p:extLst>
      <p:ext uri="{BB962C8B-B14F-4D97-AF65-F5344CB8AC3E}">
        <p14:creationId xmlns:p14="http://schemas.microsoft.com/office/powerpoint/2010/main" val="35215943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2.1.4 – Install Internal Drives</a:t>
            </a:r>
          </a:p>
          <a:p>
            <a:pPr>
              <a:buFontTx/>
              <a:buNone/>
            </a:pPr>
            <a:r>
              <a:rPr lang="en-GB" b="0" dirty="0"/>
              <a:t>2.1.4.1 – Video Demonstration – Install the Drives (Cont.)</a:t>
            </a:r>
          </a:p>
        </p:txBody>
      </p:sp>
    </p:spTree>
    <p:extLst>
      <p:ext uri="{BB962C8B-B14F-4D97-AF65-F5344CB8AC3E}">
        <p14:creationId xmlns:p14="http://schemas.microsoft.com/office/powerpoint/2010/main" val="19219159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2.1.4 – Install Internal Drives</a:t>
            </a:r>
          </a:p>
          <a:p>
            <a:pPr>
              <a:buFontTx/>
              <a:buNone/>
            </a:pPr>
            <a:r>
              <a:rPr lang="en-GB" b="0" dirty="0"/>
              <a:t>2.1.4.2 – Select Hard Drives</a:t>
            </a:r>
          </a:p>
        </p:txBody>
      </p:sp>
    </p:spTree>
    <p:extLst>
      <p:ext uri="{BB962C8B-B14F-4D97-AF65-F5344CB8AC3E}">
        <p14:creationId xmlns:p14="http://schemas.microsoft.com/office/powerpoint/2010/main" val="25694515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2.1.4 – Install Internal Drives</a:t>
            </a:r>
          </a:p>
          <a:p>
            <a:pPr>
              <a:buFontTx/>
              <a:buNone/>
            </a:pPr>
            <a:r>
              <a:rPr lang="en-GB" b="0" dirty="0"/>
              <a:t>2.1.4.3 – Select Optical Drives</a:t>
            </a:r>
          </a:p>
        </p:txBody>
      </p:sp>
    </p:spTree>
    <p:extLst>
      <p:ext uri="{BB962C8B-B14F-4D97-AF65-F5344CB8AC3E}">
        <p14:creationId xmlns:p14="http://schemas.microsoft.com/office/powerpoint/2010/main" val="32133038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2.1.4 – Install Internal Drives</a:t>
            </a:r>
          </a:p>
          <a:p>
            <a:pPr>
              <a:buFontTx/>
              <a:buNone/>
            </a:pPr>
            <a:r>
              <a:rPr lang="en-GB" b="0" dirty="0"/>
              <a:t>2.1.4.4 – Install the Hard Drive</a:t>
            </a:r>
          </a:p>
        </p:txBody>
      </p:sp>
    </p:spTree>
    <p:extLst>
      <p:ext uri="{BB962C8B-B14F-4D97-AF65-F5344CB8AC3E}">
        <p14:creationId xmlns:p14="http://schemas.microsoft.com/office/powerpoint/2010/main" val="35956680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2.1.4 – Install Internal Drives</a:t>
            </a:r>
          </a:p>
          <a:p>
            <a:pPr>
              <a:buFontTx/>
              <a:buNone/>
            </a:pPr>
            <a:r>
              <a:rPr lang="en-GB" b="0" dirty="0"/>
              <a:t>2.1.4.5 – Install the Optical Drive</a:t>
            </a:r>
          </a:p>
          <a:p>
            <a:pPr>
              <a:buFontTx/>
              <a:buNone/>
            </a:pPr>
            <a:r>
              <a:rPr lang="en-GB" b="0" dirty="0"/>
              <a:t>2.1.4.6 – Check Your Understanding – Installing Drives</a:t>
            </a:r>
          </a:p>
        </p:txBody>
      </p:sp>
    </p:spTree>
    <p:extLst>
      <p:ext uri="{BB962C8B-B14F-4D97-AF65-F5344CB8AC3E}">
        <p14:creationId xmlns:p14="http://schemas.microsoft.com/office/powerpoint/2010/main" val="33628656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2.1.4 – Install Internal Drives</a:t>
            </a:r>
          </a:p>
          <a:p>
            <a:pPr>
              <a:buFontTx/>
              <a:buNone/>
            </a:pPr>
            <a:r>
              <a:rPr lang="en-GB" b="0" dirty="0"/>
              <a:t>2.1.4.7 – Install the Drives</a:t>
            </a:r>
          </a:p>
          <a:p>
            <a:pPr>
              <a:buFontTx/>
              <a:buNone/>
            </a:pPr>
            <a:endParaRPr lang="en-GB" b="0" dirty="0"/>
          </a:p>
        </p:txBody>
      </p:sp>
    </p:spTree>
    <p:extLst>
      <p:ext uri="{BB962C8B-B14F-4D97-AF65-F5344CB8AC3E}">
        <p14:creationId xmlns:p14="http://schemas.microsoft.com/office/powerpoint/2010/main" val="4162603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2.1.5 – Install the Adapter Cards</a:t>
            </a:r>
          </a:p>
          <a:p>
            <a:pPr>
              <a:buFontTx/>
              <a:buNone/>
            </a:pPr>
            <a:r>
              <a:rPr lang="en-GB" b="0" dirty="0"/>
              <a:t>2.1.5.1 – Video Demonstration - Install the Adapter Cards</a:t>
            </a:r>
          </a:p>
          <a:p>
            <a:pPr>
              <a:buFontTx/>
              <a:buNone/>
            </a:pPr>
            <a:endParaRPr lang="en-GB" b="0" dirty="0"/>
          </a:p>
        </p:txBody>
      </p:sp>
    </p:spTree>
    <p:extLst>
      <p:ext uri="{BB962C8B-B14F-4D97-AF65-F5344CB8AC3E}">
        <p14:creationId xmlns:p14="http://schemas.microsoft.com/office/powerpoint/2010/main" val="27653928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2.1.5 – Install the Adapter Cards</a:t>
            </a:r>
          </a:p>
          <a:p>
            <a:pPr>
              <a:buFontTx/>
              <a:buNone/>
            </a:pPr>
            <a:r>
              <a:rPr lang="en-GB" b="0" dirty="0"/>
              <a:t>2.1.5.2 – Select the Adapter Cards</a:t>
            </a:r>
          </a:p>
          <a:p>
            <a:pPr>
              <a:buFontTx/>
              <a:buNone/>
            </a:pPr>
            <a:endParaRPr lang="en-GB" b="0" dirty="0"/>
          </a:p>
        </p:txBody>
      </p:sp>
    </p:spTree>
    <p:extLst>
      <p:ext uri="{BB962C8B-B14F-4D97-AF65-F5344CB8AC3E}">
        <p14:creationId xmlns:p14="http://schemas.microsoft.com/office/powerpoint/2010/main" val="901953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4</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2.1.5 – Install the Adapter Cards</a:t>
            </a:r>
          </a:p>
          <a:p>
            <a:pPr>
              <a:buFontTx/>
              <a:buNone/>
            </a:pPr>
            <a:r>
              <a:rPr lang="en-GB" b="0" dirty="0"/>
              <a:t>2.1.5.3 – Other Factors for Adapter Card Selection</a:t>
            </a:r>
          </a:p>
          <a:p>
            <a:pPr>
              <a:buFontTx/>
              <a:buNone/>
            </a:pPr>
            <a:endParaRPr lang="en-GB" b="0" dirty="0"/>
          </a:p>
        </p:txBody>
      </p:sp>
    </p:spTree>
    <p:extLst>
      <p:ext uri="{BB962C8B-B14F-4D97-AF65-F5344CB8AC3E}">
        <p14:creationId xmlns:p14="http://schemas.microsoft.com/office/powerpoint/2010/main" val="27421288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2.1.5 – Install the Adapter Cards</a:t>
            </a:r>
          </a:p>
          <a:p>
            <a:pPr>
              <a:buFontTx/>
              <a:buNone/>
            </a:pPr>
            <a:r>
              <a:rPr lang="en-GB" b="0" dirty="0"/>
              <a:t>2.1.5.4 – Install the Adapter Cards</a:t>
            </a:r>
          </a:p>
          <a:p>
            <a:pPr>
              <a:buFontTx/>
              <a:buNone/>
            </a:pPr>
            <a:r>
              <a:rPr lang="en-GB" b="0" dirty="0"/>
              <a:t>2.1.5.5 – Check Your Understanding – Installing Adapter Cards</a:t>
            </a:r>
          </a:p>
        </p:txBody>
      </p:sp>
    </p:spTree>
    <p:extLst>
      <p:ext uri="{BB962C8B-B14F-4D97-AF65-F5344CB8AC3E}">
        <p14:creationId xmlns:p14="http://schemas.microsoft.com/office/powerpoint/2010/main" val="2030977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2.1.5 – Install the Adapter Cards</a:t>
            </a:r>
          </a:p>
          <a:p>
            <a:pPr>
              <a:buFontTx/>
              <a:buNone/>
            </a:pPr>
            <a:r>
              <a:rPr lang="en-GB" b="0" dirty="0"/>
              <a:t>2.1.5.6 – Lab - Install Adapter Card</a:t>
            </a:r>
          </a:p>
        </p:txBody>
      </p:sp>
    </p:spTree>
    <p:extLst>
      <p:ext uri="{BB962C8B-B14F-4D97-AF65-F5344CB8AC3E}">
        <p14:creationId xmlns:p14="http://schemas.microsoft.com/office/powerpoint/2010/main" val="22574589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2.1.6 – Select Additional Storage</a:t>
            </a:r>
          </a:p>
          <a:p>
            <a:pPr>
              <a:buFontTx/>
              <a:buNone/>
            </a:pPr>
            <a:r>
              <a:rPr lang="en-GB" b="0" dirty="0"/>
              <a:t>2.1.6.1 – Select a Media Reader</a:t>
            </a:r>
          </a:p>
        </p:txBody>
      </p:sp>
    </p:spTree>
    <p:extLst>
      <p:ext uri="{BB962C8B-B14F-4D97-AF65-F5344CB8AC3E}">
        <p14:creationId xmlns:p14="http://schemas.microsoft.com/office/powerpoint/2010/main" val="10023507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2.1.6 – Select Additional Storage</a:t>
            </a:r>
          </a:p>
          <a:p>
            <a:pPr>
              <a:buFontTx/>
              <a:buNone/>
            </a:pPr>
            <a:r>
              <a:rPr lang="en-GB" b="0" dirty="0"/>
              <a:t>2.1.6.2 – Select External Storage</a:t>
            </a:r>
          </a:p>
          <a:p>
            <a:pPr>
              <a:buFontTx/>
              <a:buNone/>
            </a:pPr>
            <a:r>
              <a:rPr lang="en-GB" b="0" dirty="0"/>
              <a:t>2.1.6.3 – Check Your Understanding – Match the Media Card to its Description</a:t>
            </a:r>
          </a:p>
        </p:txBody>
      </p:sp>
    </p:spTree>
    <p:extLst>
      <p:ext uri="{BB962C8B-B14F-4D97-AF65-F5344CB8AC3E}">
        <p14:creationId xmlns:p14="http://schemas.microsoft.com/office/powerpoint/2010/main" val="30014884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2.1.7 – Install the Cables</a:t>
            </a:r>
          </a:p>
          <a:p>
            <a:pPr>
              <a:buFontTx/>
              <a:buNone/>
            </a:pPr>
            <a:r>
              <a:rPr lang="en-GB" b="0" dirty="0"/>
              <a:t>2.1.7.1 – Video Demonstration – Connect the Internal Power Cables</a:t>
            </a:r>
          </a:p>
          <a:p>
            <a:pPr>
              <a:buFontTx/>
              <a:buNone/>
            </a:pPr>
            <a:r>
              <a:rPr lang="en-GB" b="0" dirty="0"/>
              <a:t>2.1.7.2 – Check Your Understanding – Identify the Power Connectors</a:t>
            </a:r>
          </a:p>
        </p:txBody>
      </p:sp>
    </p:spTree>
    <p:extLst>
      <p:ext uri="{BB962C8B-B14F-4D97-AF65-F5344CB8AC3E}">
        <p14:creationId xmlns:p14="http://schemas.microsoft.com/office/powerpoint/2010/main" val="27793542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2.1.7 – Install the Cables</a:t>
            </a:r>
          </a:p>
          <a:p>
            <a:pPr>
              <a:buFontTx/>
              <a:buNone/>
            </a:pPr>
            <a:r>
              <a:rPr lang="en-GB" b="0" dirty="0"/>
              <a:t>2.1.7.3 – Video Demonstration – Connect the Internal Data Cables</a:t>
            </a:r>
          </a:p>
          <a:p>
            <a:pPr>
              <a:buFontTx/>
              <a:buNone/>
            </a:pPr>
            <a:endParaRPr lang="en-GB" b="0" dirty="0"/>
          </a:p>
        </p:txBody>
      </p:sp>
    </p:spTree>
    <p:extLst>
      <p:ext uri="{BB962C8B-B14F-4D97-AF65-F5344CB8AC3E}">
        <p14:creationId xmlns:p14="http://schemas.microsoft.com/office/powerpoint/2010/main" val="505900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2.1.7 – Install the Cables</a:t>
            </a:r>
          </a:p>
          <a:p>
            <a:pPr>
              <a:buFontTx/>
              <a:buNone/>
            </a:pPr>
            <a:r>
              <a:rPr lang="en-GB" b="0" dirty="0"/>
              <a:t>2.1.7.4 – Lab – Install Internal Cables</a:t>
            </a:r>
          </a:p>
          <a:p>
            <a:pPr>
              <a:buFontTx/>
              <a:buNone/>
            </a:pPr>
            <a:endParaRPr lang="en-GB" b="0" dirty="0"/>
          </a:p>
        </p:txBody>
      </p:sp>
    </p:spTree>
    <p:extLst>
      <p:ext uri="{BB962C8B-B14F-4D97-AF65-F5344CB8AC3E}">
        <p14:creationId xmlns:p14="http://schemas.microsoft.com/office/powerpoint/2010/main" val="22665192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2.1.7 – Install the Cables</a:t>
            </a:r>
          </a:p>
          <a:p>
            <a:pPr>
              <a:buFontTx/>
              <a:buNone/>
            </a:pPr>
            <a:r>
              <a:rPr lang="en-GB" b="0" dirty="0"/>
              <a:t>2.1.7.5 – Video Demonstration – Install the Front Panel Cables</a:t>
            </a:r>
          </a:p>
          <a:p>
            <a:pPr>
              <a:buFontTx/>
              <a:buNone/>
            </a:pPr>
            <a:endParaRPr lang="en-GB" b="0" dirty="0"/>
          </a:p>
        </p:txBody>
      </p:sp>
    </p:spTree>
    <p:extLst>
      <p:ext uri="{BB962C8B-B14F-4D97-AF65-F5344CB8AC3E}">
        <p14:creationId xmlns:p14="http://schemas.microsoft.com/office/powerpoint/2010/main" val="16450653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2.1.7 – Install the Cables</a:t>
            </a:r>
          </a:p>
          <a:p>
            <a:pPr>
              <a:buFontTx/>
              <a:buNone/>
            </a:pPr>
            <a:r>
              <a:rPr lang="en-GB" b="0" dirty="0"/>
              <a:t>2.1.7.6 – Install the Front Panel Cables</a:t>
            </a:r>
          </a:p>
          <a:p>
            <a:pPr>
              <a:buFontTx/>
              <a:buNone/>
            </a:pPr>
            <a:endParaRPr lang="en-GB" b="0" dirty="0"/>
          </a:p>
        </p:txBody>
      </p:sp>
    </p:spTree>
    <p:extLst>
      <p:ext uri="{BB962C8B-B14F-4D97-AF65-F5344CB8AC3E}">
        <p14:creationId xmlns:p14="http://schemas.microsoft.com/office/powerpoint/2010/main" val="1208970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2.1.7 – Install the Cables</a:t>
            </a:r>
          </a:p>
          <a:p>
            <a:pPr>
              <a:buFontTx/>
              <a:buNone/>
            </a:pPr>
            <a:r>
              <a:rPr lang="en-GB" b="0" dirty="0"/>
              <a:t>2.1.7.6 – Install the Front Panel Cables (Cont.)</a:t>
            </a:r>
          </a:p>
          <a:p>
            <a:pPr>
              <a:buFontTx/>
              <a:buNone/>
            </a:pPr>
            <a:endParaRPr lang="en-GB" b="0" dirty="0"/>
          </a:p>
        </p:txBody>
      </p:sp>
    </p:spTree>
    <p:extLst>
      <p:ext uri="{BB962C8B-B14F-4D97-AF65-F5344CB8AC3E}">
        <p14:creationId xmlns:p14="http://schemas.microsoft.com/office/powerpoint/2010/main" val="40639369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2.1.7 – Install the Cables</a:t>
            </a:r>
          </a:p>
          <a:p>
            <a:pPr>
              <a:buFontTx/>
              <a:buNone/>
            </a:pPr>
            <a:r>
              <a:rPr lang="en-GB" b="0" dirty="0"/>
              <a:t>2.1.7.6 – Install the Front Panel Cables (Cont.)</a:t>
            </a:r>
          </a:p>
          <a:p>
            <a:pPr>
              <a:buFontTx/>
              <a:buNone/>
            </a:pPr>
            <a:endParaRPr lang="en-GB" b="0" dirty="0"/>
          </a:p>
        </p:txBody>
      </p:sp>
    </p:spTree>
    <p:extLst>
      <p:ext uri="{BB962C8B-B14F-4D97-AF65-F5344CB8AC3E}">
        <p14:creationId xmlns:p14="http://schemas.microsoft.com/office/powerpoint/2010/main" val="26752927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2.1.7 – Install the Cables</a:t>
            </a:r>
          </a:p>
          <a:p>
            <a:pPr>
              <a:buFontTx/>
              <a:buNone/>
            </a:pPr>
            <a:r>
              <a:rPr lang="en-GB" b="0" dirty="0"/>
              <a:t>2.1.7.6 – Install the Front Panel Cables (Cont.)</a:t>
            </a:r>
          </a:p>
          <a:p>
            <a:pPr>
              <a:buFontTx/>
              <a:buNone/>
            </a:pPr>
            <a:r>
              <a:rPr lang="en-GB" b="0" dirty="0"/>
              <a:t>2.1.7.7 – Check Your Understanding – Identify Front Panel Connectors</a:t>
            </a:r>
          </a:p>
          <a:p>
            <a:pPr>
              <a:buFontTx/>
              <a:buNone/>
            </a:pPr>
            <a:endParaRPr lang="en-GB" b="0" dirty="0"/>
          </a:p>
        </p:txBody>
      </p:sp>
    </p:spTree>
    <p:extLst>
      <p:ext uri="{BB962C8B-B14F-4D97-AF65-F5344CB8AC3E}">
        <p14:creationId xmlns:p14="http://schemas.microsoft.com/office/powerpoint/2010/main" val="16061975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2.1.7 – Install the Cables</a:t>
            </a:r>
          </a:p>
          <a:p>
            <a:pPr>
              <a:buFontTx/>
              <a:buNone/>
            </a:pPr>
            <a:r>
              <a:rPr lang="en-GB" b="0" dirty="0"/>
              <a:t>2.1.7.8 – Install the Front Panel Cables</a:t>
            </a:r>
          </a:p>
          <a:p>
            <a:pPr>
              <a:buFontTx/>
              <a:buNone/>
            </a:pPr>
            <a:endParaRPr lang="en-GB" b="0" dirty="0"/>
          </a:p>
        </p:txBody>
      </p:sp>
    </p:spTree>
    <p:extLst>
      <p:ext uri="{BB962C8B-B14F-4D97-AF65-F5344CB8AC3E}">
        <p14:creationId xmlns:p14="http://schemas.microsoft.com/office/powerpoint/2010/main" val="6349257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2.1.7 – Install the Cables</a:t>
            </a:r>
          </a:p>
          <a:p>
            <a:pPr>
              <a:buFontTx/>
              <a:buNone/>
            </a:pPr>
            <a:r>
              <a:rPr lang="en-GB" b="0" dirty="0"/>
              <a:t>2.1.7.9 – Video Demonstration – Complete the Computer Assembly</a:t>
            </a:r>
          </a:p>
          <a:p>
            <a:pPr>
              <a:buFontTx/>
              <a:buNone/>
            </a:pPr>
            <a:r>
              <a:rPr lang="en-GB" b="0" dirty="0"/>
              <a:t>2.1.7.10 – Check Your Understanding – Identify the External Connectors</a:t>
            </a:r>
          </a:p>
          <a:p>
            <a:pPr>
              <a:buFontTx/>
              <a:buNone/>
            </a:pPr>
            <a:endParaRPr lang="en-GB" b="0" dirty="0"/>
          </a:p>
        </p:txBody>
      </p:sp>
    </p:spTree>
    <p:extLst>
      <p:ext uri="{BB962C8B-B14F-4D97-AF65-F5344CB8AC3E}">
        <p14:creationId xmlns:p14="http://schemas.microsoft.com/office/powerpoint/2010/main" val="27085273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2.1 – Assemble the Computer</a:t>
            </a:r>
            <a:endParaRPr lang="en-GB" b="0" dirty="0"/>
          </a:p>
          <a:p>
            <a:pPr>
              <a:buFontTx/>
              <a:buNone/>
            </a:pPr>
            <a:r>
              <a:rPr lang="en-GB" b="0" dirty="0"/>
              <a:t>2.1.7 – Install the Cables</a:t>
            </a:r>
          </a:p>
          <a:p>
            <a:pPr>
              <a:buFontTx/>
              <a:buNone/>
            </a:pPr>
            <a:r>
              <a:rPr lang="en-GB" b="0" dirty="0"/>
              <a:t>2.1.7.11 – Lab – Complete the Computer Assembly</a:t>
            </a:r>
          </a:p>
          <a:p>
            <a:pPr>
              <a:buFontTx/>
              <a:buNone/>
            </a:pPr>
            <a:endParaRPr lang="en-GB" b="0" dirty="0"/>
          </a:p>
        </p:txBody>
      </p:sp>
    </p:spTree>
    <p:extLst>
      <p:ext uri="{BB962C8B-B14F-4D97-AF65-F5344CB8AC3E}">
        <p14:creationId xmlns:p14="http://schemas.microsoft.com/office/powerpoint/2010/main" val="24049771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2 – PC Assembly</a:t>
            </a:r>
          </a:p>
          <a:p>
            <a:pPr>
              <a:buFontTx/>
              <a:buNone/>
            </a:pPr>
            <a:r>
              <a:rPr lang="en-US" sz="1200" b="0" dirty="0"/>
              <a:t>2.2 – Chapter Summary</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56</a:t>
            </a:fld>
            <a:endParaRPr lang="en-US" dirty="0"/>
          </a:p>
        </p:txBody>
      </p:sp>
    </p:spTree>
    <p:extLst>
      <p:ext uri="{BB962C8B-B14F-4D97-AF65-F5344CB8AC3E}">
        <p14:creationId xmlns:p14="http://schemas.microsoft.com/office/powerpoint/2010/main" val="20627719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 – Summary</a:t>
            </a:r>
          </a:p>
          <a:p>
            <a:r>
              <a:rPr lang="en-US" dirty="0"/>
              <a:t>2.2.1 – </a:t>
            </a:r>
            <a:r>
              <a:rPr lang="en-US" sz="1200" b="0" i="0" kern="1200" dirty="0">
                <a:solidFill>
                  <a:schemeClr val="tx1"/>
                </a:solidFill>
                <a:effectLst/>
                <a:latin typeface="+mn-lt"/>
                <a:ea typeface="+mn-ea"/>
                <a:cs typeface="+mn-cs"/>
              </a:rPr>
              <a:t>Conclusion </a:t>
            </a:r>
          </a:p>
          <a:p>
            <a:r>
              <a:rPr lang="en-US" sz="1200" b="0" i="0" kern="1200" dirty="0">
                <a:solidFill>
                  <a:schemeClr val="tx1"/>
                </a:solidFill>
                <a:effectLst/>
                <a:latin typeface="+mn-lt"/>
                <a:ea typeface="+mn-ea"/>
                <a:cs typeface="+mn-cs"/>
              </a:rPr>
              <a:t>2.2.1.1 – Chapter 2: PC Assembly	</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57</a:t>
            </a:fld>
            <a:endParaRPr lang="en-US" dirty="0"/>
          </a:p>
        </p:txBody>
      </p:sp>
    </p:spTree>
    <p:extLst>
      <p:ext uri="{BB962C8B-B14F-4D97-AF65-F5344CB8AC3E}">
        <p14:creationId xmlns:p14="http://schemas.microsoft.com/office/powerpoint/2010/main" val="1391239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58</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latin typeface="Arial" charset="0"/>
              </a:rPr>
              <a:t>Chapter 2 - New Terms and Commands</a:t>
            </a:r>
            <a:endParaRPr lang="en-US" dirty="0"/>
          </a:p>
        </p:txBody>
      </p:sp>
    </p:spTree>
    <p:extLst>
      <p:ext uri="{BB962C8B-B14F-4D97-AF65-F5344CB8AC3E}">
        <p14:creationId xmlns:p14="http://schemas.microsoft.com/office/powerpoint/2010/main" val="384664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049675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7</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423139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8</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22613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787063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8" Type="http://schemas.openxmlformats.org/officeDocument/2006/relationships/hyperlink" Target="https://www.crucial.com/" TargetMode="External"/><Relationship Id="rId3" Type="http://schemas.openxmlformats.org/officeDocument/2006/relationships/notesSlide" Target="../notesSlides/notesSlide12.xml"/><Relationship Id="rId7" Type="http://schemas.openxmlformats.org/officeDocument/2006/relationships/hyperlink" Target="https://www.cdw.com/" TargetMode="External"/><Relationship Id="rId2" Type="http://schemas.openxmlformats.org/officeDocument/2006/relationships/slideLayout" Target="../slideLayouts/slideLayout13.xml"/><Relationship Id="rId1" Type="http://schemas.openxmlformats.org/officeDocument/2006/relationships/tags" Target="../tags/tag13.xml"/><Relationship Id="rId6" Type="http://schemas.openxmlformats.org/officeDocument/2006/relationships/hyperlink" Target="http://www.tigerdirect.com/" TargetMode="External"/><Relationship Id="rId5" Type="http://schemas.openxmlformats.org/officeDocument/2006/relationships/hyperlink" Target="https://www.newegg.com/" TargetMode="External"/><Relationship Id="rId4" Type="http://schemas.openxmlformats.org/officeDocument/2006/relationships/hyperlink" Target="https://pcpartpicker.com/" TargetMode="External"/><Relationship Id="rId9" Type="http://schemas.openxmlformats.org/officeDocument/2006/relationships/hyperlink" Target="https://www.kingston.com/"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hyperlink" Target="https://community.cisco.com/" TargetMode="External"/><Relationship Id="rId4" Type="http://schemas.openxmlformats.org/officeDocument/2006/relationships/hyperlink" Target="https://community.cisco.com/t5/networking-academy/ct-p/Netacad"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2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4.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5.xml"/><Relationship Id="rId5" Type="http://schemas.openxmlformats.org/officeDocument/2006/relationships/image" Target="../media/image12.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6.xml"/><Relationship Id="rId5" Type="http://schemas.openxmlformats.org/officeDocument/2006/relationships/image" Target="../media/image14.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7.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3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1.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2.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44.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4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4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4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50.xm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51.xml"/><Relationship Id="rId5" Type="http://schemas.openxmlformats.org/officeDocument/2006/relationships/image" Target="../media/image27.png"/><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2.xml"/><Relationship Id="rId5" Type="http://schemas.openxmlformats.org/officeDocument/2006/relationships/image" Target="../media/image29.pn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53.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ags" Target="../tags/tag5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5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5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3.xml"/><Relationship Id="rId1" Type="http://schemas.openxmlformats.org/officeDocument/2006/relationships/tags" Target="../tags/tag5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59.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6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25765" y="2300750"/>
            <a:ext cx="6773198" cy="644730"/>
          </a:xfrm>
        </p:spPr>
        <p:txBody>
          <a:bodyPr/>
          <a:lstStyle/>
          <a:p>
            <a:r>
              <a:rPr lang="en-US" dirty="0">
                <a:solidFill>
                  <a:schemeClr val="accent5">
                    <a:lumMod val="40000"/>
                    <a:lumOff val="60000"/>
                  </a:schemeClr>
                </a:solidFill>
              </a:rPr>
              <a:t>Chapter 2: PC Assembly</a:t>
            </a:r>
          </a:p>
        </p:txBody>
      </p:sp>
      <p:sp>
        <p:nvSpPr>
          <p:cNvPr id="5" name="Text Placeholder 4"/>
          <p:cNvSpPr>
            <a:spLocks noGrp="1"/>
          </p:cNvSpPr>
          <p:nvPr>
            <p:ph type="body" sz="quarter" idx="13"/>
          </p:nvPr>
        </p:nvSpPr>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6" y="3809526"/>
            <a:ext cx="2986625" cy="902174"/>
          </a:xfrm>
        </p:spPr>
        <p:txBody>
          <a:bodyPr/>
          <a:lstStyle/>
          <a:p>
            <a:r>
              <a:rPr lang="en-US" dirty="0">
                <a:solidFill>
                  <a:schemeClr val="accent5">
                    <a:lumMod val="40000"/>
                    <a:lumOff val="60000"/>
                  </a:schemeClr>
                </a:solidFill>
              </a:rPr>
              <a:t>IT Essentials v7.0</a:t>
            </a:r>
          </a:p>
          <a:p>
            <a:endParaRPr lang="en-US" dirty="0"/>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2: Best Practices (Cont.)</a:t>
            </a:r>
          </a:p>
        </p:txBody>
      </p:sp>
      <p:sp>
        <p:nvSpPr>
          <p:cNvPr id="11266" name="Rectangle 34"/>
          <p:cNvSpPr>
            <a:spLocks noGrp="1" noChangeArrowheads="1"/>
          </p:cNvSpPr>
          <p:nvPr>
            <p:ph idx="1"/>
          </p:nvPr>
        </p:nvSpPr>
        <p:spPr/>
        <p:txBody>
          <a:bodyPr/>
          <a:lstStyle/>
          <a:p>
            <a:pPr marL="0" indent="0">
              <a:lnSpc>
                <a:spcPct val="85000"/>
              </a:lnSpc>
              <a:spcBef>
                <a:spcPct val="30000"/>
              </a:spcBef>
              <a:buNone/>
            </a:pPr>
            <a:r>
              <a:rPr lang="en-US" dirty="0"/>
              <a:t>Installing components in order to build, repair, or upgrade personal computers is important. Some things you might want to emphasize as you are working inside the PCs:</a:t>
            </a:r>
          </a:p>
          <a:p>
            <a:pPr eaLnBrk="1" hangingPunct="1">
              <a:lnSpc>
                <a:spcPct val="85000"/>
              </a:lnSpc>
              <a:spcBef>
                <a:spcPct val="30000"/>
              </a:spcBef>
            </a:pPr>
            <a:r>
              <a:rPr lang="en-US" dirty="0"/>
              <a:t>Safety </a:t>
            </a:r>
          </a:p>
          <a:p>
            <a:pPr lvl="1">
              <a:lnSpc>
                <a:spcPct val="85000"/>
              </a:lnSpc>
              <a:spcBef>
                <a:spcPct val="30000"/>
              </a:spcBef>
            </a:pPr>
            <a:r>
              <a:rPr lang="en-US" dirty="0"/>
              <a:t>Powering down and removing power before starting</a:t>
            </a:r>
          </a:p>
          <a:p>
            <a:pPr lvl="1">
              <a:lnSpc>
                <a:spcPct val="85000"/>
              </a:lnSpc>
              <a:spcBef>
                <a:spcPct val="30000"/>
              </a:spcBef>
            </a:pPr>
            <a:r>
              <a:rPr lang="en-US" dirty="0"/>
              <a:t>Removing personal items – dangling IDs, watches, jewelry</a:t>
            </a:r>
          </a:p>
          <a:p>
            <a:pPr lvl="1">
              <a:lnSpc>
                <a:spcPct val="85000"/>
              </a:lnSpc>
              <a:spcBef>
                <a:spcPct val="30000"/>
              </a:spcBef>
            </a:pPr>
            <a:r>
              <a:rPr lang="en-US" dirty="0"/>
              <a:t>Clear space to work</a:t>
            </a:r>
          </a:p>
          <a:p>
            <a:pPr lvl="1">
              <a:lnSpc>
                <a:spcPct val="85000"/>
              </a:lnSpc>
              <a:spcBef>
                <a:spcPct val="30000"/>
              </a:spcBef>
            </a:pPr>
            <a:r>
              <a:rPr lang="en-US" dirty="0"/>
              <a:t>Sharp edges – note you may want to have </a:t>
            </a:r>
            <a:r>
              <a:rPr lang="en-US" dirty="0" err="1"/>
              <a:t>bandaids</a:t>
            </a:r>
            <a:r>
              <a:rPr lang="en-US" dirty="0"/>
              <a:t> in the classroom</a:t>
            </a:r>
          </a:p>
          <a:p>
            <a:pPr lvl="1">
              <a:lnSpc>
                <a:spcPct val="85000"/>
              </a:lnSpc>
              <a:spcBef>
                <a:spcPct val="30000"/>
              </a:spcBef>
            </a:pPr>
            <a:r>
              <a:rPr lang="en-US" dirty="0"/>
              <a:t>Lifting safety</a:t>
            </a:r>
          </a:p>
          <a:p>
            <a:pPr lvl="1">
              <a:lnSpc>
                <a:spcPct val="85000"/>
              </a:lnSpc>
              <a:spcBef>
                <a:spcPct val="30000"/>
              </a:spcBef>
            </a:pPr>
            <a:r>
              <a:rPr lang="en-US" dirty="0"/>
              <a:t>Fire extinguisher demo – invite the safety officer for a 5 minute demo of using an extinguisher</a:t>
            </a:r>
          </a:p>
          <a:p>
            <a:pPr lvl="1">
              <a:lnSpc>
                <a:spcPct val="85000"/>
              </a:lnSpc>
              <a:spcBef>
                <a:spcPct val="30000"/>
              </a:spcBef>
            </a:pPr>
            <a:r>
              <a:rPr lang="en-US" dirty="0"/>
              <a:t>Inside the computer is low voltage</a:t>
            </a:r>
          </a:p>
          <a:p>
            <a:pPr lvl="1">
              <a:lnSpc>
                <a:spcPct val="85000"/>
              </a:lnSpc>
              <a:spcBef>
                <a:spcPct val="30000"/>
              </a:spcBef>
            </a:pPr>
            <a:r>
              <a:rPr lang="en-US" dirty="0"/>
              <a:t>ESD and preventing damage to sensitive components such as RAM</a:t>
            </a:r>
          </a:p>
          <a:p>
            <a:pPr>
              <a:lnSpc>
                <a:spcPct val="85000"/>
              </a:lnSpc>
              <a:spcBef>
                <a:spcPct val="30000"/>
              </a:spcBef>
            </a:pPr>
            <a:r>
              <a:rPr lang="en-US" dirty="0"/>
              <a:t>Special attention should be given to explain, demonstrating, or installing CPUs. Explain pin 1 and the notched processor socket.</a:t>
            </a:r>
          </a:p>
          <a:p>
            <a:pPr>
              <a:lnSpc>
                <a:spcPct val="85000"/>
              </a:lnSpc>
              <a:spcBef>
                <a:spcPct val="30000"/>
              </a:spcBef>
            </a:pPr>
            <a:endParaRPr lang="en-US" sz="1300" dirty="0"/>
          </a:p>
          <a:p>
            <a:pPr>
              <a:lnSpc>
                <a:spcPct val="85000"/>
              </a:lnSpc>
              <a:spcBef>
                <a:spcPct val="30000"/>
              </a:spcBef>
            </a:pPr>
            <a:endParaRPr lang="en-US" sz="1400" dirty="0"/>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37934136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2: Best Practices (Cont.)</a:t>
            </a:r>
          </a:p>
        </p:txBody>
      </p:sp>
      <p:sp>
        <p:nvSpPr>
          <p:cNvPr id="11266" name="Rectangle 34"/>
          <p:cNvSpPr>
            <a:spLocks noGrp="1" noChangeArrowheads="1"/>
          </p:cNvSpPr>
          <p:nvPr>
            <p:ph idx="1"/>
          </p:nvPr>
        </p:nvSpPr>
        <p:spPr>
          <a:xfrm>
            <a:off x="0" y="729671"/>
            <a:ext cx="8853286" cy="4155319"/>
          </a:xfrm>
        </p:spPr>
        <p:txBody>
          <a:bodyPr/>
          <a:lstStyle/>
          <a:p>
            <a:pPr eaLnBrk="1" hangingPunct="1">
              <a:lnSpc>
                <a:spcPct val="85000"/>
              </a:lnSpc>
              <a:spcBef>
                <a:spcPct val="30000"/>
              </a:spcBef>
            </a:pPr>
            <a:r>
              <a:rPr lang="en-US" dirty="0"/>
              <a:t>CPU idea – You might consider have a separate area where students can practice removing/installing CPUs on old motherboards that are not mounted in the computer. This allows the student to feel less intimidated by one part that is scary to even a seasoned technician who has not installed many.</a:t>
            </a:r>
          </a:p>
          <a:p>
            <a:pPr lvl="1">
              <a:lnSpc>
                <a:spcPct val="85000"/>
              </a:lnSpc>
              <a:spcBef>
                <a:spcPct val="30000"/>
              </a:spcBef>
            </a:pPr>
            <a:r>
              <a:rPr lang="en-US" dirty="0"/>
              <a:t>Current CPUs have the pins inside the socket rather than on the CPUs. </a:t>
            </a:r>
          </a:p>
          <a:p>
            <a:pPr eaLnBrk="1" hangingPunct="1">
              <a:lnSpc>
                <a:spcPct val="85000"/>
              </a:lnSpc>
              <a:spcBef>
                <a:spcPct val="30000"/>
              </a:spcBef>
            </a:pPr>
            <a:r>
              <a:rPr lang="en-US" dirty="0"/>
              <a:t>RAM – Be sure to advise the students not to force the connection. If resistance is felt, check notch alignment and press straight down until the tabs can be safely and securely placed into the side of the module.</a:t>
            </a:r>
          </a:p>
          <a:p>
            <a:pPr eaLnBrk="1" hangingPunct="1">
              <a:lnSpc>
                <a:spcPct val="85000"/>
              </a:lnSpc>
              <a:spcBef>
                <a:spcPct val="30000"/>
              </a:spcBef>
            </a:pPr>
            <a:r>
              <a:rPr lang="en-US" dirty="0"/>
              <a:t>Some teachers like lecturing as the students are disassembling the computer, making them stop and listen between steps.</a:t>
            </a:r>
          </a:p>
          <a:p>
            <a:pPr eaLnBrk="1" hangingPunct="1">
              <a:lnSpc>
                <a:spcPct val="85000"/>
              </a:lnSpc>
              <a:spcBef>
                <a:spcPct val="30000"/>
              </a:spcBef>
            </a:pPr>
            <a:r>
              <a:rPr lang="en-US" dirty="0"/>
              <a:t>A less intimidating way to disassemble the computer is to team the students up in pairs and make them disassemble the computer in lock step, documenting along the way with phone pictures, hand drawn diagrams, notes, etc. that they create. Then allow them to reassemble at their own pace, troubleshooting themselves for anything that doesn’t work. Assistance may be needed from the instructor to help them with their logic of where to start.</a:t>
            </a:r>
          </a:p>
          <a:p>
            <a:pPr eaLnBrk="1" hangingPunct="1">
              <a:lnSpc>
                <a:spcPct val="85000"/>
              </a:lnSpc>
              <a:spcBef>
                <a:spcPct val="30000"/>
              </a:spcBef>
            </a:pPr>
            <a:endParaRPr lang="en-US" dirty="0"/>
          </a:p>
          <a:p>
            <a:pPr>
              <a:lnSpc>
                <a:spcPct val="85000"/>
              </a:lnSpc>
              <a:spcBef>
                <a:spcPct val="30000"/>
              </a:spcBef>
            </a:pPr>
            <a:endParaRPr lang="en-US" sz="1300" dirty="0"/>
          </a:p>
          <a:p>
            <a:pPr>
              <a:lnSpc>
                <a:spcPct val="85000"/>
              </a:lnSpc>
              <a:spcBef>
                <a:spcPct val="30000"/>
              </a:spcBef>
            </a:pPr>
            <a:endParaRPr lang="en-US" sz="1400" dirty="0"/>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57235988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2: Best Practices (Cont.)</a:t>
            </a:r>
          </a:p>
        </p:txBody>
      </p:sp>
      <p:sp>
        <p:nvSpPr>
          <p:cNvPr id="11266" name="Rectangle 34"/>
          <p:cNvSpPr>
            <a:spLocks noGrp="1" noChangeArrowheads="1"/>
          </p:cNvSpPr>
          <p:nvPr>
            <p:ph idx="1"/>
          </p:nvPr>
        </p:nvSpPr>
        <p:spPr>
          <a:xfrm>
            <a:off x="0" y="729671"/>
            <a:ext cx="8853286" cy="4155319"/>
          </a:xfrm>
        </p:spPr>
        <p:txBody>
          <a:bodyPr/>
          <a:lstStyle/>
          <a:p>
            <a:pPr eaLnBrk="1" hangingPunct="1">
              <a:lnSpc>
                <a:spcPct val="85000"/>
              </a:lnSpc>
              <a:spcBef>
                <a:spcPct val="30000"/>
              </a:spcBef>
            </a:pPr>
            <a:r>
              <a:rPr lang="en-US" dirty="0"/>
              <a:t>If computers are limited but Internet access or printed parts lists are available, you might have some students disassembling the computer while other students are shopping for a particular part they would choose such as a power supply.</a:t>
            </a:r>
          </a:p>
          <a:p>
            <a:pPr lvl="1">
              <a:lnSpc>
                <a:spcPct val="85000"/>
              </a:lnSpc>
              <a:spcBef>
                <a:spcPct val="30000"/>
              </a:spcBef>
            </a:pPr>
            <a:r>
              <a:rPr lang="en-US" dirty="0"/>
              <a:t>If shopping, this would be a good time to introduce the students to some of the web sites used for computer parts. Note that some of these sites have power supply calculators, RAM software, or other tools to help when selecting parts.</a:t>
            </a:r>
          </a:p>
          <a:p>
            <a:pPr lvl="2">
              <a:lnSpc>
                <a:spcPct val="85000"/>
              </a:lnSpc>
              <a:spcBef>
                <a:spcPct val="30000"/>
              </a:spcBef>
            </a:pPr>
            <a:r>
              <a:rPr lang="en-US" dirty="0"/>
              <a:t>PCPARTPICKER: </a:t>
            </a:r>
            <a:r>
              <a:rPr lang="en-US" dirty="0">
                <a:hlinkClick r:id="rId4"/>
              </a:rPr>
              <a:t>https://pcpartpicker.com/</a:t>
            </a:r>
            <a:endParaRPr lang="en-US" dirty="0"/>
          </a:p>
          <a:p>
            <a:pPr lvl="2">
              <a:lnSpc>
                <a:spcPct val="85000"/>
              </a:lnSpc>
              <a:spcBef>
                <a:spcPct val="30000"/>
              </a:spcBef>
            </a:pPr>
            <a:r>
              <a:rPr lang="en-US" dirty="0"/>
              <a:t>NEWEGG: </a:t>
            </a:r>
            <a:r>
              <a:rPr lang="en-US" dirty="0">
                <a:hlinkClick r:id="rId5"/>
              </a:rPr>
              <a:t>https://www.newegg.com/</a:t>
            </a:r>
            <a:endParaRPr lang="en-US" dirty="0"/>
          </a:p>
          <a:p>
            <a:pPr lvl="2">
              <a:lnSpc>
                <a:spcPct val="85000"/>
              </a:lnSpc>
              <a:spcBef>
                <a:spcPct val="30000"/>
              </a:spcBef>
            </a:pPr>
            <a:r>
              <a:rPr lang="en-US" dirty="0" err="1"/>
              <a:t>TigerDriect</a:t>
            </a:r>
            <a:r>
              <a:rPr lang="en-US" dirty="0"/>
              <a:t>: </a:t>
            </a:r>
            <a:r>
              <a:rPr lang="en-US" dirty="0">
                <a:hlinkClick r:id="rId6"/>
              </a:rPr>
              <a:t>http://www.tigerdirect.com/</a:t>
            </a:r>
            <a:endParaRPr lang="en-US" dirty="0"/>
          </a:p>
          <a:p>
            <a:pPr lvl="2">
              <a:lnSpc>
                <a:spcPct val="85000"/>
              </a:lnSpc>
              <a:spcBef>
                <a:spcPct val="30000"/>
              </a:spcBef>
            </a:pPr>
            <a:r>
              <a:rPr lang="en-US" dirty="0"/>
              <a:t>CDW: </a:t>
            </a:r>
            <a:r>
              <a:rPr lang="en-US" dirty="0">
                <a:hlinkClick r:id="rId7"/>
              </a:rPr>
              <a:t>https://www.cdw.com</a:t>
            </a:r>
            <a:endParaRPr lang="en-US" dirty="0"/>
          </a:p>
          <a:p>
            <a:pPr lvl="2">
              <a:lnSpc>
                <a:spcPct val="85000"/>
              </a:lnSpc>
              <a:spcBef>
                <a:spcPct val="30000"/>
              </a:spcBef>
            </a:pPr>
            <a:r>
              <a:rPr lang="en-US" dirty="0"/>
              <a:t>Crucial: </a:t>
            </a:r>
            <a:r>
              <a:rPr lang="en-US" dirty="0">
                <a:hlinkClick r:id="rId8"/>
              </a:rPr>
              <a:t>https://www.crucial.com/</a:t>
            </a:r>
            <a:endParaRPr lang="en-US" dirty="0"/>
          </a:p>
          <a:p>
            <a:pPr lvl="2">
              <a:lnSpc>
                <a:spcPct val="85000"/>
              </a:lnSpc>
              <a:spcBef>
                <a:spcPct val="30000"/>
              </a:spcBef>
            </a:pPr>
            <a:r>
              <a:rPr lang="en-US" dirty="0"/>
              <a:t>Kingston: </a:t>
            </a:r>
            <a:r>
              <a:rPr lang="en-US" dirty="0">
                <a:hlinkClick r:id="rId9"/>
              </a:rPr>
              <a:t>https://www.kingston.com</a:t>
            </a:r>
            <a:endParaRPr lang="en-US" dirty="0"/>
          </a:p>
          <a:p>
            <a:pPr lvl="1">
              <a:lnSpc>
                <a:spcPct val="85000"/>
              </a:lnSpc>
              <a:spcBef>
                <a:spcPct val="30000"/>
              </a:spcBef>
            </a:pPr>
            <a:r>
              <a:rPr lang="en-US" dirty="0"/>
              <a:t>Showing motherboard and/or case form factors help terms like ATX or micro-ATX is good to reinforce and demonstrate in this chapter.</a:t>
            </a:r>
          </a:p>
          <a:p>
            <a:pPr lvl="2">
              <a:lnSpc>
                <a:spcPct val="85000"/>
              </a:lnSpc>
              <a:spcBef>
                <a:spcPct val="30000"/>
              </a:spcBef>
            </a:pPr>
            <a:endParaRPr lang="en-US" dirty="0"/>
          </a:p>
          <a:p>
            <a:pPr eaLnBrk="1" hangingPunct="1">
              <a:lnSpc>
                <a:spcPct val="85000"/>
              </a:lnSpc>
              <a:spcBef>
                <a:spcPct val="30000"/>
              </a:spcBef>
            </a:pPr>
            <a:endParaRPr lang="en-US" dirty="0"/>
          </a:p>
          <a:p>
            <a:pPr>
              <a:lnSpc>
                <a:spcPct val="85000"/>
              </a:lnSpc>
              <a:spcBef>
                <a:spcPct val="30000"/>
              </a:spcBef>
            </a:pPr>
            <a:endParaRPr lang="en-US" sz="1300" dirty="0"/>
          </a:p>
          <a:p>
            <a:pPr>
              <a:lnSpc>
                <a:spcPct val="85000"/>
              </a:lnSpc>
              <a:spcBef>
                <a:spcPct val="30000"/>
              </a:spcBef>
            </a:pPr>
            <a:endParaRPr lang="en-US" sz="1400" dirty="0"/>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64761028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2: Best Practices (Cont.)</a:t>
            </a:r>
          </a:p>
        </p:txBody>
      </p:sp>
      <p:sp>
        <p:nvSpPr>
          <p:cNvPr id="11266" name="Rectangle 34"/>
          <p:cNvSpPr>
            <a:spLocks noGrp="1" noChangeArrowheads="1"/>
          </p:cNvSpPr>
          <p:nvPr>
            <p:ph idx="1"/>
          </p:nvPr>
        </p:nvSpPr>
        <p:spPr>
          <a:xfrm>
            <a:off x="0" y="729671"/>
            <a:ext cx="8853286" cy="4155319"/>
          </a:xfrm>
        </p:spPr>
        <p:txBody>
          <a:bodyPr/>
          <a:lstStyle/>
          <a:p>
            <a:pPr eaLnBrk="1" hangingPunct="1">
              <a:lnSpc>
                <a:spcPct val="85000"/>
              </a:lnSpc>
              <a:spcBef>
                <a:spcPct val="30000"/>
              </a:spcBef>
            </a:pPr>
            <a:r>
              <a:rPr lang="en-US" dirty="0"/>
              <a:t>Be especially mindful and caution the students on making notations as to which SATA connector the hard drive and/or optical drive connects. Connecting the cable to the wrong motherboard connector can cause the computer not to boot.</a:t>
            </a:r>
          </a:p>
          <a:p>
            <a:pPr eaLnBrk="1" hangingPunct="1">
              <a:lnSpc>
                <a:spcPct val="85000"/>
              </a:lnSpc>
              <a:spcBef>
                <a:spcPct val="30000"/>
              </a:spcBef>
            </a:pPr>
            <a:r>
              <a:rPr lang="en-US" dirty="0"/>
              <a:t>Warn students of proper handling of mechanical hard drives.</a:t>
            </a:r>
          </a:p>
          <a:p>
            <a:pPr eaLnBrk="1" hangingPunct="1">
              <a:lnSpc>
                <a:spcPct val="85000"/>
              </a:lnSpc>
              <a:spcBef>
                <a:spcPct val="30000"/>
              </a:spcBef>
            </a:pPr>
            <a:r>
              <a:rPr lang="en-US" dirty="0"/>
              <a:t>When disassembling, cable removal is an art. Some cables take wiggling slightly back and forth while edging the cable out of the socket is recommending. Tugging on the cable could cause the cable to disconnect from the connector and no longer work.</a:t>
            </a:r>
          </a:p>
          <a:p>
            <a:pPr eaLnBrk="1" hangingPunct="1">
              <a:lnSpc>
                <a:spcPct val="85000"/>
              </a:lnSpc>
              <a:spcBef>
                <a:spcPct val="30000"/>
              </a:spcBef>
            </a:pPr>
            <a:r>
              <a:rPr lang="en-US" dirty="0"/>
              <a:t>Practice installing cards of any type into any socket so the students get the experience of (1) gaining access to the sockets as manufacturers use a variety of methods, (2) how much pressure has to be exerted to push adapters into a socket, especially if the socket has not been used before, and (3) confidence in doing so in a classroom environment which is less threatening and provides practice time.</a:t>
            </a:r>
          </a:p>
          <a:p>
            <a:pPr lvl="2">
              <a:lnSpc>
                <a:spcPct val="85000"/>
              </a:lnSpc>
              <a:spcBef>
                <a:spcPct val="30000"/>
              </a:spcBef>
            </a:pPr>
            <a:endParaRPr lang="en-US" dirty="0"/>
          </a:p>
          <a:p>
            <a:pPr eaLnBrk="1" hangingPunct="1">
              <a:lnSpc>
                <a:spcPct val="85000"/>
              </a:lnSpc>
              <a:spcBef>
                <a:spcPct val="30000"/>
              </a:spcBef>
            </a:pPr>
            <a:endParaRPr lang="en-US" dirty="0"/>
          </a:p>
          <a:p>
            <a:pPr>
              <a:lnSpc>
                <a:spcPct val="85000"/>
              </a:lnSpc>
              <a:spcBef>
                <a:spcPct val="30000"/>
              </a:spcBef>
            </a:pPr>
            <a:endParaRPr lang="en-US" sz="1300" dirty="0"/>
          </a:p>
          <a:p>
            <a:pPr>
              <a:lnSpc>
                <a:spcPct val="85000"/>
              </a:lnSpc>
              <a:spcBef>
                <a:spcPct val="30000"/>
              </a:spcBef>
            </a:pPr>
            <a:endParaRPr lang="en-US" sz="1400" dirty="0"/>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397032385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33"/>
          <p:cNvSpPr>
            <a:spLocks noGrp="1" noChangeArrowheads="1"/>
          </p:cNvSpPr>
          <p:nvPr>
            <p:ph type="title"/>
          </p:nvPr>
        </p:nvSpPr>
        <p:spPr/>
        <p:txBody>
          <a:bodyPr/>
          <a:lstStyle/>
          <a:p>
            <a:pPr eaLnBrk="1" hangingPunct="1"/>
            <a:r>
              <a:rPr lang="en-US" dirty="0"/>
              <a:t>Chapter 2: Additional Help</a:t>
            </a:r>
          </a:p>
        </p:txBody>
      </p:sp>
      <p:sp>
        <p:nvSpPr>
          <p:cNvPr id="20483" name="Rectangle 34"/>
          <p:cNvSpPr>
            <a:spLocks noGrp="1" noChangeArrowheads="1"/>
          </p:cNvSpPr>
          <p:nvPr>
            <p:ph idx="1"/>
          </p:nvPr>
        </p:nvSpPr>
        <p:spPr/>
        <p:txBody>
          <a:bodyPr/>
          <a:lstStyle/>
          <a:p>
            <a:pPr>
              <a:lnSpc>
                <a:spcPct val="85000"/>
              </a:lnSpc>
              <a:spcBef>
                <a:spcPct val="30000"/>
              </a:spcBef>
              <a:spcAft>
                <a:spcPts val="900"/>
              </a:spcAft>
              <a:defRPr/>
            </a:pPr>
            <a:r>
              <a:rPr lang="en-US" dirty="0"/>
              <a:t>For additional help with teaching strategies, including lesson plans, analogies for difficult concepts, and discussion topics, visit the ITE Community at: </a:t>
            </a:r>
            <a:r>
              <a:rPr lang="en-US" dirty="0">
                <a:hlinkClick r:id="rId4"/>
              </a:rPr>
              <a:t>https://community.cisco.com/t5/networking-academy/ct-p/Netacad</a:t>
            </a:r>
            <a:r>
              <a:rPr lang="en-US" dirty="0"/>
              <a:t>, or simply go to </a:t>
            </a:r>
            <a:r>
              <a:rPr lang="en-US" dirty="0">
                <a:hlinkClick r:id="rId5"/>
              </a:rPr>
              <a:t>https://community.cisco.com</a:t>
            </a:r>
            <a:r>
              <a:rPr lang="en-US" dirty="0"/>
              <a:t>. </a:t>
            </a:r>
          </a:p>
          <a:p>
            <a:pPr>
              <a:lnSpc>
                <a:spcPct val="85000"/>
              </a:lnSpc>
              <a:spcBef>
                <a:spcPct val="30000"/>
              </a:spcBef>
              <a:defRPr/>
            </a:pPr>
            <a:r>
              <a:rPr lang="en-US" dirty="0"/>
              <a:t>If you have lesson plans or resources that you would like to share, upload them to the ITE Community in order to help other instructors.</a:t>
            </a:r>
          </a:p>
        </p:txBody>
      </p:sp>
    </p:spTree>
    <p:custDataLst>
      <p:tags r:id="rId1"/>
    </p:custDataLst>
    <p:extLst>
      <p:ext uri="{BB962C8B-B14F-4D97-AF65-F5344CB8AC3E}">
        <p14:creationId xmlns:p14="http://schemas.microsoft.com/office/powerpoint/2010/main" val="184930198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solidFill>
                  <a:schemeClr val="accent5">
                    <a:lumMod val="40000"/>
                    <a:lumOff val="60000"/>
                  </a:schemeClr>
                </a:solidFill>
              </a:rPr>
              <a:t>Chapter 2: PC Assembly</a:t>
            </a:r>
          </a:p>
        </p:txBody>
      </p:sp>
      <p:sp>
        <p:nvSpPr>
          <p:cNvPr id="2" name="Subtitle 1"/>
          <p:cNvSpPr>
            <a:spLocks noGrp="1"/>
          </p:cNvSpPr>
          <p:nvPr>
            <p:ph type="subTitle" idx="1"/>
          </p:nvPr>
        </p:nvSpPr>
        <p:spPr/>
        <p:txBody>
          <a:bodyPr/>
          <a:lstStyle/>
          <a:p>
            <a:r>
              <a:rPr lang="en-US" dirty="0">
                <a:solidFill>
                  <a:schemeClr val="bg2">
                    <a:lumMod val="40000"/>
                    <a:lumOff val="60000"/>
                  </a:schemeClr>
                </a:solidFill>
              </a:rPr>
              <a:t>IT Essentials v7.0</a:t>
            </a:r>
          </a:p>
        </p:txBody>
      </p:sp>
    </p:spTree>
    <p:custDataLst>
      <p:tags r:id="rId1"/>
    </p:custDataLst>
    <p:extLst>
      <p:ext uri="{BB962C8B-B14F-4D97-AF65-F5344CB8AC3E}">
        <p14:creationId xmlns:p14="http://schemas.microsoft.com/office/powerpoint/2010/main" val="178293801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Chapter 2 - Sections &amp; Objectives</a:t>
            </a:r>
          </a:p>
        </p:txBody>
      </p:sp>
      <p:sp>
        <p:nvSpPr>
          <p:cNvPr id="4099" name="Rectangle 34"/>
          <p:cNvSpPr>
            <a:spLocks noGrp="1" noChangeArrowheads="1"/>
          </p:cNvSpPr>
          <p:nvPr>
            <p:ph idx="1"/>
          </p:nvPr>
        </p:nvSpPr>
        <p:spPr/>
        <p:txBody>
          <a:bodyPr/>
          <a:lstStyle/>
          <a:p>
            <a:r>
              <a:rPr lang="en-CA" sz="1600" dirty="0"/>
              <a:t> 2.1 Assemble the Computer</a:t>
            </a:r>
          </a:p>
          <a:p>
            <a:pPr marL="469106" lvl="1" indent="-214313">
              <a:buFont typeface="Arial" panose="020B0604020202020204" pitchFamily="34" charset="0"/>
              <a:buChar char="•"/>
            </a:pPr>
            <a:r>
              <a:rPr lang="en-US" sz="1600" dirty="0"/>
              <a:t>Build a computer.</a:t>
            </a:r>
          </a:p>
          <a:p>
            <a:pPr marL="542131" lvl="2" indent="-214313">
              <a:buFont typeface="Arial" panose="020B0604020202020204" pitchFamily="34" charset="0"/>
              <a:buChar char="•"/>
            </a:pPr>
            <a:r>
              <a:rPr lang="en-US" sz="1400" dirty="0"/>
              <a:t>Define general and fire safety standards.</a:t>
            </a:r>
          </a:p>
          <a:p>
            <a:pPr marL="542131" lvl="2" indent="-214313">
              <a:buFont typeface="Arial" panose="020B0604020202020204" pitchFamily="34" charset="0"/>
              <a:buChar char="•"/>
            </a:pPr>
            <a:r>
              <a:rPr lang="en-US" sz="1400" dirty="0"/>
              <a:t>Connect the power supply.</a:t>
            </a:r>
          </a:p>
          <a:p>
            <a:pPr marL="542131" lvl="2" indent="-214313">
              <a:buFont typeface="Arial" panose="020B0604020202020204" pitchFamily="34" charset="0"/>
              <a:buChar char="•"/>
            </a:pPr>
            <a:r>
              <a:rPr lang="en-US" sz="1400" dirty="0"/>
              <a:t>Install the motherboard components.</a:t>
            </a:r>
          </a:p>
          <a:p>
            <a:pPr marL="542131" lvl="2" indent="-214313">
              <a:buFont typeface="Arial" panose="020B0604020202020204" pitchFamily="34" charset="0"/>
              <a:buChar char="•"/>
            </a:pPr>
            <a:r>
              <a:rPr lang="en-US" sz="1400" dirty="0"/>
              <a:t>Install internal drives.</a:t>
            </a:r>
          </a:p>
          <a:p>
            <a:pPr marL="542131" lvl="2" indent="-214313">
              <a:buFont typeface="Arial" panose="020B0604020202020204" pitchFamily="34" charset="0"/>
              <a:buChar char="•"/>
            </a:pPr>
            <a:r>
              <a:rPr lang="en-US" sz="1400" dirty="0"/>
              <a:t>Install the adapter cards.</a:t>
            </a:r>
          </a:p>
          <a:p>
            <a:pPr marL="542131" lvl="2" indent="-214313">
              <a:buFont typeface="Arial" panose="020B0604020202020204" pitchFamily="34" charset="0"/>
              <a:buChar char="•"/>
            </a:pPr>
            <a:r>
              <a:rPr lang="en-US" sz="1400" dirty="0"/>
              <a:t>Identify additional storage.</a:t>
            </a:r>
          </a:p>
          <a:p>
            <a:pPr marL="542131" lvl="2" indent="-214313">
              <a:buFont typeface="Arial" panose="020B0604020202020204" pitchFamily="34" charset="0"/>
              <a:buChar char="•"/>
            </a:pPr>
            <a:r>
              <a:rPr lang="en-US" sz="1400" dirty="0"/>
              <a:t>Connect computer components with appropriate cables.</a:t>
            </a:r>
          </a:p>
          <a:p>
            <a:pPr marL="327818" lvl="2" indent="0">
              <a:buNone/>
            </a:pPr>
            <a:endParaRPr lang="en-US" sz="1400" dirty="0"/>
          </a:p>
        </p:txBody>
      </p:sp>
    </p:spTree>
    <p:custDataLst>
      <p:tags r:id="rId1"/>
    </p:custDataLst>
    <p:extLst>
      <p:ext uri="{BB962C8B-B14F-4D97-AF65-F5344CB8AC3E}">
        <p14:creationId xmlns:p14="http://schemas.microsoft.com/office/powerpoint/2010/main" val="175886867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2.1 Assemble the Computer</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General and Fire Safety</a:t>
            </a:r>
            <a:br>
              <a:rPr lang="en-US" altLang="en-US" sz="1600" dirty="0"/>
            </a:br>
            <a:r>
              <a:rPr lang="en-US" altLang="en-US" dirty="0"/>
              <a:t>Video Explanation – General and Fire Safety</a:t>
            </a:r>
          </a:p>
        </p:txBody>
      </p:sp>
      <p:sp>
        <p:nvSpPr>
          <p:cNvPr id="3" name="TextBox 2">
            <a:extLst>
              <a:ext uri="{FF2B5EF4-FFF2-40B4-BE49-F238E27FC236}">
                <a16:creationId xmlns:a16="http://schemas.microsoft.com/office/drawing/2014/main" id="{8DD71079-F12C-42FA-A11E-E6E4B4C5DF69}"/>
              </a:ext>
            </a:extLst>
          </p:cNvPr>
          <p:cNvSpPr txBox="1"/>
          <p:nvPr/>
        </p:nvSpPr>
        <p:spPr>
          <a:xfrm>
            <a:off x="235975" y="899652"/>
            <a:ext cx="8347587" cy="2862322"/>
          </a:xfrm>
          <a:prstGeom prst="rect">
            <a:avLst/>
          </a:prstGeom>
          <a:noFill/>
        </p:spPr>
        <p:txBody>
          <a:bodyPr wrap="square" rtlCol="0">
            <a:spAutoFit/>
          </a:bodyPr>
          <a:lstStyle/>
          <a:p>
            <a:r>
              <a:rPr lang="en-US" dirty="0"/>
              <a:t>In this video explanation, you will learn about the general and fire safety precautions while working in a computer:</a:t>
            </a:r>
          </a:p>
          <a:p>
            <a:pPr marL="285750" indent="-285750">
              <a:buFont typeface="Arial" panose="020B0604020202020204" pitchFamily="34" charset="0"/>
              <a:buChar char="•"/>
            </a:pPr>
            <a:r>
              <a:rPr lang="en-US" dirty="0"/>
              <a:t>Remove watches or jewelry</a:t>
            </a:r>
          </a:p>
          <a:p>
            <a:pPr marL="285750" indent="-285750">
              <a:buFont typeface="Arial" panose="020B0604020202020204" pitchFamily="34" charset="0"/>
              <a:buChar char="•"/>
            </a:pPr>
            <a:r>
              <a:rPr lang="en-US" dirty="0"/>
              <a:t>Turn off and unplug equipment</a:t>
            </a:r>
          </a:p>
          <a:p>
            <a:pPr marL="285750" indent="-285750">
              <a:buFont typeface="Arial" panose="020B0604020202020204" pitchFamily="34" charset="0"/>
              <a:buChar char="•"/>
            </a:pPr>
            <a:r>
              <a:rPr lang="en-US" dirty="0"/>
              <a:t>Remove clutter from workspace</a:t>
            </a:r>
          </a:p>
          <a:p>
            <a:pPr marL="285750" indent="-285750">
              <a:buFont typeface="Arial" panose="020B0604020202020204" pitchFamily="34" charset="0"/>
              <a:buChar char="•"/>
            </a:pPr>
            <a:r>
              <a:rPr lang="en-US" dirty="0"/>
              <a:t>Cover sharp edges inside the computer</a:t>
            </a:r>
          </a:p>
          <a:p>
            <a:pPr marL="285750" indent="-285750">
              <a:buFont typeface="Arial" panose="020B0604020202020204" pitchFamily="34" charset="0"/>
              <a:buChar char="•"/>
            </a:pPr>
            <a:r>
              <a:rPr lang="en-US" dirty="0"/>
              <a:t>Wear safety goggles</a:t>
            </a:r>
          </a:p>
          <a:p>
            <a:pPr marL="285750" indent="-285750">
              <a:buFont typeface="Arial" panose="020B0604020202020204" pitchFamily="34" charset="0"/>
              <a:buChar char="•"/>
            </a:pPr>
            <a:r>
              <a:rPr lang="en-US" dirty="0"/>
              <a:t>Proper lifting procedures</a:t>
            </a:r>
          </a:p>
          <a:p>
            <a:pPr marL="285750" indent="-285750">
              <a:buFont typeface="Arial" panose="020B0604020202020204" pitchFamily="34" charset="0"/>
              <a:buChar char="•"/>
            </a:pPr>
            <a:r>
              <a:rPr lang="en-US" dirty="0"/>
              <a:t>Fire extinguisher availability, rating, and use</a:t>
            </a:r>
          </a:p>
          <a:p>
            <a:endParaRPr lang="en-US" dirty="0"/>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Open the Case and Connect the Power Supply</a:t>
            </a:r>
            <a:br>
              <a:rPr lang="en-US" altLang="en-US" sz="1600" dirty="0"/>
            </a:br>
            <a:r>
              <a:rPr lang="en-US" altLang="en-US" dirty="0"/>
              <a:t>Video Demonstration – Install the Power Supply</a:t>
            </a:r>
          </a:p>
        </p:txBody>
      </p:sp>
      <p:sp>
        <p:nvSpPr>
          <p:cNvPr id="2" name="TextBox 1">
            <a:extLst>
              <a:ext uri="{FF2B5EF4-FFF2-40B4-BE49-F238E27FC236}">
                <a16:creationId xmlns:a16="http://schemas.microsoft.com/office/drawing/2014/main" id="{9089130B-F401-4087-AC9A-09F3A12DBFAF}"/>
              </a:ext>
            </a:extLst>
          </p:cNvPr>
          <p:cNvSpPr txBox="1"/>
          <p:nvPr/>
        </p:nvSpPr>
        <p:spPr>
          <a:xfrm>
            <a:off x="567814" y="1342103"/>
            <a:ext cx="7860890" cy="1477328"/>
          </a:xfrm>
          <a:prstGeom prst="rect">
            <a:avLst/>
          </a:prstGeom>
          <a:noFill/>
        </p:spPr>
        <p:txBody>
          <a:bodyPr wrap="square" rtlCol="0">
            <a:spAutoFit/>
          </a:bodyPr>
          <a:lstStyle/>
          <a:p>
            <a:r>
              <a:rPr lang="en-US" dirty="0"/>
              <a:t>This is a video demonstration about installing the power supply:</a:t>
            </a:r>
          </a:p>
          <a:p>
            <a:r>
              <a:rPr lang="en-US" dirty="0"/>
              <a:t>Step 1: Open the computer case</a:t>
            </a:r>
          </a:p>
          <a:p>
            <a:r>
              <a:rPr lang="en-US" dirty="0"/>
              <a:t>Step 2: Align the screw holes on the power supply with the mount on the computer case.</a:t>
            </a:r>
          </a:p>
          <a:p>
            <a:r>
              <a:rPr lang="en-US" dirty="0"/>
              <a:t>Step 3: screw the power supply into place.</a:t>
            </a:r>
          </a:p>
        </p:txBody>
      </p:sp>
    </p:spTree>
    <p:custDataLst>
      <p:tags r:id="rId1"/>
    </p:custDataLst>
    <p:extLst>
      <p:ext uri="{BB962C8B-B14F-4D97-AF65-F5344CB8AC3E}">
        <p14:creationId xmlns:p14="http://schemas.microsoft.com/office/powerpoint/2010/main" val="82807835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dirty="0"/>
              <a:t>This PowerPoint deck is divided in two parts:</a:t>
            </a:r>
          </a:p>
          <a:p>
            <a:r>
              <a:rPr lang="en-US" dirty="0"/>
              <a:t>Instructor Planning Guide</a:t>
            </a:r>
            <a:endParaRPr lang="en-CA" dirty="0"/>
          </a:p>
          <a:p>
            <a:pPr lvl="1"/>
            <a:r>
              <a:rPr lang="en-CA" dirty="0"/>
              <a:t>Information to help you become familiar with the chapter</a:t>
            </a:r>
          </a:p>
          <a:p>
            <a:pPr lvl="1"/>
            <a:r>
              <a:rPr lang="en-CA" dirty="0"/>
              <a:t>Teaching aids</a:t>
            </a:r>
          </a:p>
          <a:p>
            <a:r>
              <a:rPr lang="en-CA" dirty="0"/>
              <a:t>Instructor Class Presentation</a:t>
            </a:r>
          </a:p>
          <a:p>
            <a:pPr lvl="1"/>
            <a:r>
              <a:rPr lang="en-CA" dirty="0"/>
              <a:t>Optional slides that you can use in the classroom</a:t>
            </a:r>
          </a:p>
          <a:p>
            <a:pPr lvl="1"/>
            <a:r>
              <a:rPr lang="en-CA" dirty="0"/>
              <a:t>Begins on slide #16</a:t>
            </a:r>
          </a:p>
          <a:p>
            <a:endParaRPr lang="en-CA" dirty="0"/>
          </a:p>
          <a:p>
            <a:r>
              <a:rPr lang="en-CA" b="1" dirty="0"/>
              <a:t>Note</a:t>
            </a:r>
            <a:r>
              <a:rPr lang="en-CA" dirty="0"/>
              <a:t>: Remove the Planning Guide from this presentation before sharing with anyone.</a:t>
            </a:r>
          </a:p>
        </p:txBody>
      </p:sp>
      <p:sp>
        <p:nvSpPr>
          <p:cNvPr id="4098" name="Rectangle 33"/>
          <p:cNvSpPr>
            <a:spLocks noGrp="1" noChangeArrowheads="1"/>
          </p:cNvSpPr>
          <p:nvPr>
            <p:ph type="title"/>
          </p:nvPr>
        </p:nvSpPr>
        <p:spPr/>
        <p:txBody>
          <a:bodyPr/>
          <a:lstStyle/>
          <a:p>
            <a:r>
              <a:rPr lang="en-US" dirty="0"/>
              <a:t>Instructor Materials – Chapter 2 Planning Guide</a:t>
            </a: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Open the Case and Connect the Power Supply</a:t>
            </a:r>
            <a:br>
              <a:rPr lang="en-US" altLang="en-US" sz="1600" dirty="0"/>
            </a:br>
            <a:r>
              <a:rPr lang="en-US" altLang="en-US" dirty="0"/>
              <a:t>Select the Case and Fans</a:t>
            </a:r>
          </a:p>
        </p:txBody>
      </p:sp>
      <p:sp>
        <p:nvSpPr>
          <p:cNvPr id="2" name="TextBox 1">
            <a:extLst>
              <a:ext uri="{FF2B5EF4-FFF2-40B4-BE49-F238E27FC236}">
                <a16:creationId xmlns:a16="http://schemas.microsoft.com/office/drawing/2014/main" id="{5E1113AB-7D7A-4C21-89F0-8D32D453398D}"/>
              </a:ext>
            </a:extLst>
          </p:cNvPr>
          <p:cNvSpPr txBox="1"/>
          <p:nvPr/>
        </p:nvSpPr>
        <p:spPr>
          <a:xfrm>
            <a:off x="106904" y="798944"/>
            <a:ext cx="8289749"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dirty="0"/>
              <a:t>Model Type </a:t>
            </a:r>
            <a:r>
              <a:rPr lang="en-US" sz="1400" dirty="0"/>
              <a:t>– The motherboard determines the type of case you can use. The size and shape must match.</a:t>
            </a:r>
          </a:p>
          <a:p>
            <a:pPr marL="285750" indent="-285750">
              <a:buFont typeface="Arial" panose="020B0604020202020204" pitchFamily="34" charset="0"/>
              <a:buChar char="•"/>
            </a:pPr>
            <a:r>
              <a:rPr lang="en-US" sz="1400" b="1" dirty="0"/>
              <a:t>Size</a:t>
            </a:r>
            <a:r>
              <a:rPr lang="en-US" sz="1400" dirty="0"/>
              <a:t> – A computer with many components will need more room for airflow to keep the system cool.</a:t>
            </a:r>
          </a:p>
          <a:p>
            <a:pPr marL="285750" indent="-285750">
              <a:buFont typeface="Arial" panose="020B0604020202020204" pitchFamily="34" charset="0"/>
              <a:buChar char="•"/>
            </a:pPr>
            <a:r>
              <a:rPr lang="en-US" sz="1400" b="1" dirty="0"/>
              <a:t>Power Supply </a:t>
            </a:r>
            <a:r>
              <a:rPr lang="en-US" sz="1400" dirty="0"/>
              <a:t>– Match the power supply rating and connection type to the motherboard.</a:t>
            </a:r>
          </a:p>
          <a:p>
            <a:pPr marL="285750" indent="-285750">
              <a:buFont typeface="Arial" panose="020B0604020202020204" pitchFamily="34" charset="0"/>
              <a:buChar char="•"/>
            </a:pPr>
            <a:r>
              <a:rPr lang="en-US" sz="1400" b="1" dirty="0"/>
              <a:t>Appearance </a:t>
            </a:r>
            <a:r>
              <a:rPr lang="en-US" sz="1400" dirty="0"/>
              <a:t>– There are many case designs to choose from.</a:t>
            </a:r>
          </a:p>
          <a:p>
            <a:pPr marL="285750" indent="-285750">
              <a:buFont typeface="Arial" panose="020B0604020202020204" pitchFamily="34" charset="0"/>
              <a:buChar char="•"/>
            </a:pPr>
            <a:r>
              <a:rPr lang="en-US" sz="1400" b="1" dirty="0"/>
              <a:t>Status Display </a:t>
            </a:r>
            <a:r>
              <a:rPr lang="en-US" sz="1400" dirty="0"/>
              <a:t>– LEDs mounted on outside of case tell you if the system has power, when the hard drive is in use, and when the computer is in sleep or hibernate mode.</a:t>
            </a:r>
          </a:p>
          <a:p>
            <a:pPr marL="285750" indent="-285750">
              <a:buFont typeface="Arial" panose="020B0604020202020204" pitchFamily="34" charset="0"/>
              <a:buChar char="•"/>
            </a:pPr>
            <a:r>
              <a:rPr lang="en-US" sz="1400" b="1" dirty="0"/>
              <a:t>Vents </a:t>
            </a:r>
            <a:r>
              <a:rPr lang="en-US" sz="1400" dirty="0"/>
              <a:t>– All cases have a vent on the power supply, and some have a vent in the back to draw air out of into the system. Some cases have even more vents.</a:t>
            </a:r>
          </a:p>
        </p:txBody>
      </p:sp>
    </p:spTree>
    <p:custDataLst>
      <p:tags r:id="rId1"/>
    </p:custDataLst>
    <p:extLst>
      <p:ext uri="{BB962C8B-B14F-4D97-AF65-F5344CB8AC3E}">
        <p14:creationId xmlns:p14="http://schemas.microsoft.com/office/powerpoint/2010/main" val="173170950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Open the Case and Connect the Power Supply</a:t>
            </a:r>
            <a:br>
              <a:rPr lang="en-US" altLang="en-US" sz="1600" dirty="0"/>
            </a:br>
            <a:r>
              <a:rPr lang="en-US" altLang="en-US" dirty="0"/>
              <a:t>Select the Case and Fans (Cont.)</a:t>
            </a:r>
          </a:p>
        </p:txBody>
      </p:sp>
      <p:pic>
        <p:nvPicPr>
          <p:cNvPr id="3" name="Picture 2">
            <a:extLst>
              <a:ext uri="{FF2B5EF4-FFF2-40B4-BE49-F238E27FC236}">
                <a16:creationId xmlns:a16="http://schemas.microsoft.com/office/drawing/2014/main" id="{A779A2ED-687A-4568-B819-FC8FCED55739}"/>
              </a:ext>
            </a:extLst>
          </p:cNvPr>
          <p:cNvPicPr>
            <a:picLocks noChangeAspect="1"/>
          </p:cNvPicPr>
          <p:nvPr/>
        </p:nvPicPr>
        <p:blipFill>
          <a:blip r:embed="rId4"/>
          <a:stretch>
            <a:fillRect/>
          </a:stretch>
        </p:blipFill>
        <p:spPr>
          <a:xfrm>
            <a:off x="1095375" y="995362"/>
            <a:ext cx="6953250" cy="3152775"/>
          </a:xfrm>
          <a:prstGeom prst="rect">
            <a:avLst/>
          </a:prstGeom>
        </p:spPr>
      </p:pic>
    </p:spTree>
    <p:custDataLst>
      <p:tags r:id="rId1"/>
    </p:custDataLst>
    <p:extLst>
      <p:ext uri="{BB962C8B-B14F-4D97-AF65-F5344CB8AC3E}">
        <p14:creationId xmlns:p14="http://schemas.microsoft.com/office/powerpoint/2010/main" val="172559774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Open the Case and Connect the Power Supply</a:t>
            </a:r>
            <a:br>
              <a:rPr lang="en-US" altLang="en-US" sz="1600" dirty="0"/>
            </a:br>
            <a:r>
              <a:rPr lang="en-US" altLang="en-US" dirty="0"/>
              <a:t>Select a Power Supply</a:t>
            </a:r>
          </a:p>
        </p:txBody>
      </p:sp>
      <p:pic>
        <p:nvPicPr>
          <p:cNvPr id="2" name="Picture 1">
            <a:extLst>
              <a:ext uri="{FF2B5EF4-FFF2-40B4-BE49-F238E27FC236}">
                <a16:creationId xmlns:a16="http://schemas.microsoft.com/office/drawing/2014/main" id="{637AC5AF-9AFA-4E11-80A6-D9853EF9F75E}"/>
              </a:ext>
            </a:extLst>
          </p:cNvPr>
          <p:cNvPicPr>
            <a:picLocks noChangeAspect="1"/>
          </p:cNvPicPr>
          <p:nvPr/>
        </p:nvPicPr>
        <p:blipFill>
          <a:blip r:embed="rId4"/>
          <a:stretch>
            <a:fillRect/>
          </a:stretch>
        </p:blipFill>
        <p:spPr>
          <a:xfrm>
            <a:off x="1090612" y="1524000"/>
            <a:ext cx="6962775" cy="2095500"/>
          </a:xfrm>
          <a:prstGeom prst="rect">
            <a:avLst/>
          </a:prstGeom>
        </p:spPr>
      </p:pic>
    </p:spTree>
    <p:custDataLst>
      <p:tags r:id="rId1"/>
    </p:custDataLst>
    <p:extLst>
      <p:ext uri="{BB962C8B-B14F-4D97-AF65-F5344CB8AC3E}">
        <p14:creationId xmlns:p14="http://schemas.microsoft.com/office/powerpoint/2010/main" val="293077049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Open the Case and Connect the Power Supply</a:t>
            </a:r>
            <a:br>
              <a:rPr lang="en-US" altLang="en-US" sz="1600" dirty="0"/>
            </a:br>
            <a:r>
              <a:rPr lang="en-US" altLang="en-US" dirty="0"/>
              <a:t>Lab – Install the Power Supply</a:t>
            </a:r>
          </a:p>
        </p:txBody>
      </p:sp>
      <p:sp>
        <p:nvSpPr>
          <p:cNvPr id="3" name="TextBox 2">
            <a:extLst>
              <a:ext uri="{FF2B5EF4-FFF2-40B4-BE49-F238E27FC236}">
                <a16:creationId xmlns:a16="http://schemas.microsoft.com/office/drawing/2014/main" id="{DF09F89C-7197-4ADC-8C22-7E92E37244E2}"/>
              </a:ext>
            </a:extLst>
          </p:cNvPr>
          <p:cNvSpPr txBox="1"/>
          <p:nvPr/>
        </p:nvSpPr>
        <p:spPr>
          <a:xfrm>
            <a:off x="241079" y="1142150"/>
            <a:ext cx="6404317" cy="369332"/>
          </a:xfrm>
          <a:prstGeom prst="rect">
            <a:avLst/>
          </a:prstGeom>
          <a:noFill/>
        </p:spPr>
        <p:txBody>
          <a:bodyPr wrap="none" rtlCol="0">
            <a:spAutoFit/>
          </a:bodyPr>
          <a:lstStyle/>
          <a:p>
            <a:r>
              <a:rPr lang="en-US"/>
              <a:t>In this lab, you will install a power supply in a computer case.</a:t>
            </a:r>
            <a:endParaRPr lang="en-US" dirty="0"/>
          </a:p>
        </p:txBody>
      </p:sp>
    </p:spTree>
    <p:custDataLst>
      <p:tags r:id="rId1"/>
    </p:custDataLst>
    <p:extLst>
      <p:ext uri="{BB962C8B-B14F-4D97-AF65-F5344CB8AC3E}">
        <p14:creationId xmlns:p14="http://schemas.microsoft.com/office/powerpoint/2010/main" val="398250243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the Motherboard Components</a:t>
            </a:r>
            <a:br>
              <a:rPr lang="en-US" altLang="en-US" sz="1600" dirty="0"/>
            </a:br>
            <a:r>
              <a:rPr lang="en-US" altLang="en-US" dirty="0"/>
              <a:t>Video Demonstration – Install the CPU</a:t>
            </a:r>
          </a:p>
        </p:txBody>
      </p:sp>
      <p:sp>
        <p:nvSpPr>
          <p:cNvPr id="4" name="Rectangle 3">
            <a:extLst>
              <a:ext uri="{FF2B5EF4-FFF2-40B4-BE49-F238E27FC236}">
                <a16:creationId xmlns:a16="http://schemas.microsoft.com/office/drawing/2014/main" id="{4368CF07-EAA0-46B6-91EA-0109827687A2}"/>
              </a:ext>
            </a:extLst>
          </p:cNvPr>
          <p:cNvSpPr/>
          <p:nvPr/>
        </p:nvSpPr>
        <p:spPr>
          <a:xfrm>
            <a:off x="545689" y="1069392"/>
            <a:ext cx="7706033" cy="2031325"/>
          </a:xfrm>
          <a:prstGeom prst="rect">
            <a:avLst/>
          </a:prstGeom>
        </p:spPr>
        <p:txBody>
          <a:bodyPr wrap="square">
            <a:spAutoFit/>
          </a:bodyPr>
          <a:lstStyle/>
          <a:p>
            <a:r>
              <a:rPr lang="en-US" dirty="0"/>
              <a:t>This is a video demonstration about installing the CPU:</a:t>
            </a:r>
          </a:p>
          <a:p>
            <a:r>
              <a:rPr lang="en-US" dirty="0"/>
              <a:t>Step 1: Orient the CPU to the CPU slot.</a:t>
            </a:r>
          </a:p>
          <a:p>
            <a:r>
              <a:rPr lang="en-US" dirty="0"/>
              <a:t>Step 2: Press the CPU into the CPU slot.</a:t>
            </a:r>
          </a:p>
          <a:p>
            <a:r>
              <a:rPr lang="en-US" dirty="0"/>
              <a:t>Step 3: Lock the CPU into place.</a:t>
            </a:r>
          </a:p>
          <a:p>
            <a:r>
              <a:rPr lang="en-US" dirty="0"/>
              <a:t>Step 4: Apply thermal paste to the CPU.</a:t>
            </a:r>
          </a:p>
          <a:p>
            <a:r>
              <a:rPr lang="en-US" dirty="0"/>
              <a:t>Step 5: Install the heatsink.</a:t>
            </a:r>
          </a:p>
          <a:p>
            <a:r>
              <a:rPr lang="en-US" dirty="0"/>
              <a:t>Step 6: Secure the heatsink.</a:t>
            </a:r>
          </a:p>
        </p:txBody>
      </p:sp>
    </p:spTree>
    <p:custDataLst>
      <p:tags r:id="rId1"/>
    </p:custDataLst>
    <p:extLst>
      <p:ext uri="{BB962C8B-B14F-4D97-AF65-F5344CB8AC3E}">
        <p14:creationId xmlns:p14="http://schemas.microsoft.com/office/powerpoint/2010/main" val="415183732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the Motherboard Components</a:t>
            </a:r>
            <a:br>
              <a:rPr lang="en-US" altLang="en-US" sz="1600" dirty="0"/>
            </a:br>
            <a:r>
              <a:rPr lang="en-US" altLang="en-US" dirty="0"/>
              <a:t>Video Demonstration – Install the RAM</a:t>
            </a:r>
          </a:p>
        </p:txBody>
      </p:sp>
      <p:sp>
        <p:nvSpPr>
          <p:cNvPr id="4" name="Rectangle 3">
            <a:extLst>
              <a:ext uri="{FF2B5EF4-FFF2-40B4-BE49-F238E27FC236}">
                <a16:creationId xmlns:a16="http://schemas.microsoft.com/office/drawing/2014/main" id="{328CD411-3CB4-4106-B9D4-C58DF0814765}"/>
              </a:ext>
            </a:extLst>
          </p:cNvPr>
          <p:cNvSpPr/>
          <p:nvPr/>
        </p:nvSpPr>
        <p:spPr>
          <a:xfrm>
            <a:off x="545689" y="1069392"/>
            <a:ext cx="7706033" cy="1477328"/>
          </a:xfrm>
          <a:prstGeom prst="rect">
            <a:avLst/>
          </a:prstGeom>
        </p:spPr>
        <p:txBody>
          <a:bodyPr wrap="square">
            <a:spAutoFit/>
          </a:bodyPr>
          <a:lstStyle/>
          <a:p>
            <a:r>
              <a:rPr lang="en-US" dirty="0"/>
              <a:t>This is a video demonstration about installing the RAM:</a:t>
            </a:r>
          </a:p>
          <a:p>
            <a:r>
              <a:rPr lang="en-US" dirty="0"/>
              <a:t>Step 1: Open the RAM slot levers.</a:t>
            </a:r>
          </a:p>
          <a:p>
            <a:r>
              <a:rPr lang="en-US" dirty="0"/>
              <a:t>Step 2: Orient the RAM chip to the motherboard slot.</a:t>
            </a:r>
          </a:p>
          <a:p>
            <a:r>
              <a:rPr lang="en-US" dirty="0"/>
              <a:t>Step 3: Lower the RAM chip into the slot.</a:t>
            </a:r>
          </a:p>
          <a:p>
            <a:r>
              <a:rPr lang="en-US" dirty="0"/>
              <a:t>Step 4: Press down firmly to lock the RAM chip.</a:t>
            </a:r>
          </a:p>
        </p:txBody>
      </p:sp>
    </p:spTree>
    <p:custDataLst>
      <p:tags r:id="rId1"/>
    </p:custDataLst>
    <p:extLst>
      <p:ext uri="{BB962C8B-B14F-4D97-AF65-F5344CB8AC3E}">
        <p14:creationId xmlns:p14="http://schemas.microsoft.com/office/powerpoint/2010/main" val="413933135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the Motherboard Components</a:t>
            </a:r>
            <a:br>
              <a:rPr lang="en-US" altLang="en-US" sz="1600" dirty="0"/>
            </a:br>
            <a:r>
              <a:rPr lang="en-US" altLang="en-US" dirty="0"/>
              <a:t>Video Demonstration – Install the Motherboard</a:t>
            </a:r>
          </a:p>
        </p:txBody>
      </p:sp>
      <p:sp>
        <p:nvSpPr>
          <p:cNvPr id="4" name="Rectangle 3">
            <a:extLst>
              <a:ext uri="{FF2B5EF4-FFF2-40B4-BE49-F238E27FC236}">
                <a16:creationId xmlns:a16="http://schemas.microsoft.com/office/drawing/2014/main" id="{4FB53543-3E2E-497D-8B08-6B6A52016242}"/>
              </a:ext>
            </a:extLst>
          </p:cNvPr>
          <p:cNvSpPr/>
          <p:nvPr/>
        </p:nvSpPr>
        <p:spPr>
          <a:xfrm>
            <a:off x="545689" y="1069392"/>
            <a:ext cx="7706033" cy="2031325"/>
          </a:xfrm>
          <a:prstGeom prst="rect">
            <a:avLst/>
          </a:prstGeom>
        </p:spPr>
        <p:txBody>
          <a:bodyPr wrap="square">
            <a:spAutoFit/>
          </a:bodyPr>
          <a:lstStyle/>
          <a:p>
            <a:r>
              <a:rPr lang="en-US" dirty="0"/>
              <a:t>This is a video demonstration about installing the motherboard:</a:t>
            </a:r>
          </a:p>
          <a:p>
            <a:r>
              <a:rPr lang="en-US" dirty="0"/>
              <a:t>Step 1: Align the motherboard in the correct direction.</a:t>
            </a:r>
          </a:p>
          <a:p>
            <a:r>
              <a:rPr lang="en-US" dirty="0"/>
              <a:t>Step 2: Locate the standoffs.</a:t>
            </a:r>
          </a:p>
          <a:p>
            <a:r>
              <a:rPr lang="en-US" dirty="0"/>
              <a:t>Step 3: Install standoffs in the computer case.</a:t>
            </a:r>
          </a:p>
          <a:p>
            <a:r>
              <a:rPr lang="en-US" dirty="0"/>
              <a:t>Step 4: Align I/O plate to back of computer case.</a:t>
            </a:r>
          </a:p>
          <a:p>
            <a:r>
              <a:rPr lang="en-US" dirty="0"/>
              <a:t>Step 5: Lower motherboard into place.</a:t>
            </a:r>
          </a:p>
          <a:p>
            <a:r>
              <a:rPr lang="en-US" dirty="0"/>
              <a:t>Step 6: Install the screws into the standoffs.</a:t>
            </a:r>
          </a:p>
        </p:txBody>
      </p:sp>
    </p:spTree>
    <p:custDataLst>
      <p:tags r:id="rId1"/>
    </p:custDataLst>
    <p:extLst>
      <p:ext uri="{BB962C8B-B14F-4D97-AF65-F5344CB8AC3E}">
        <p14:creationId xmlns:p14="http://schemas.microsoft.com/office/powerpoint/2010/main" val="3730370418"/>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the Motherboard Components</a:t>
            </a:r>
            <a:br>
              <a:rPr lang="en-US" altLang="en-US" sz="1600" dirty="0"/>
            </a:br>
            <a:r>
              <a:rPr lang="en-US" altLang="en-US" dirty="0"/>
              <a:t>Select the Motherboard</a:t>
            </a:r>
          </a:p>
        </p:txBody>
      </p:sp>
      <p:sp>
        <p:nvSpPr>
          <p:cNvPr id="4" name="TextBox 3">
            <a:extLst>
              <a:ext uri="{FF2B5EF4-FFF2-40B4-BE49-F238E27FC236}">
                <a16:creationId xmlns:a16="http://schemas.microsoft.com/office/drawing/2014/main" id="{E8EDC189-F9C5-4BCC-94E6-937CB5FF6ABD}"/>
              </a:ext>
            </a:extLst>
          </p:cNvPr>
          <p:cNvSpPr txBox="1"/>
          <p:nvPr/>
        </p:nvSpPr>
        <p:spPr>
          <a:xfrm>
            <a:off x="290557" y="798944"/>
            <a:ext cx="3597779" cy="3754874"/>
          </a:xfrm>
          <a:prstGeom prst="rect">
            <a:avLst/>
          </a:prstGeom>
          <a:noFill/>
        </p:spPr>
        <p:txBody>
          <a:bodyPr wrap="square" rtlCol="0">
            <a:spAutoFit/>
          </a:bodyPr>
          <a:lstStyle/>
          <a:p>
            <a:r>
              <a:rPr lang="en-US" sz="1400" dirty="0"/>
              <a:t>When selecting a replacement motherboard, make sure that it supports or accommodates:</a:t>
            </a:r>
          </a:p>
          <a:p>
            <a:pPr marL="285750" indent="-285750">
              <a:buFont typeface="Arial" panose="020B0604020202020204" pitchFamily="34" charset="0"/>
              <a:buChar char="•"/>
            </a:pPr>
            <a:r>
              <a:rPr lang="en-US" sz="1400" dirty="0"/>
              <a:t>CPU</a:t>
            </a:r>
          </a:p>
          <a:p>
            <a:pPr marL="285750" indent="-285750">
              <a:buFont typeface="Arial" panose="020B0604020202020204" pitchFamily="34" charset="0"/>
              <a:buChar char="•"/>
            </a:pPr>
            <a:r>
              <a:rPr lang="en-US" sz="1400" dirty="0"/>
              <a:t>RAM</a:t>
            </a:r>
          </a:p>
          <a:p>
            <a:pPr marL="285750" indent="-285750">
              <a:buFont typeface="Arial" panose="020B0604020202020204" pitchFamily="34" charset="0"/>
              <a:buChar char="•"/>
            </a:pPr>
            <a:r>
              <a:rPr lang="en-US" sz="1400" dirty="0"/>
              <a:t>Video adapter, other adapter cards</a:t>
            </a:r>
          </a:p>
          <a:p>
            <a:pPr marL="285750" indent="-285750">
              <a:buFont typeface="Arial" panose="020B0604020202020204" pitchFamily="34" charset="0"/>
              <a:buChar char="•"/>
            </a:pPr>
            <a:r>
              <a:rPr lang="en-US" sz="1400" dirty="0"/>
              <a:t>Socket and chipset on motherboard are compatible with the CPU</a:t>
            </a:r>
          </a:p>
          <a:p>
            <a:pPr marL="285750" indent="-285750">
              <a:buFont typeface="Arial" panose="020B0604020202020204" pitchFamily="34" charset="0"/>
              <a:buChar char="•"/>
            </a:pPr>
            <a:r>
              <a:rPr lang="en-US" sz="1400" dirty="0"/>
              <a:t>The existing heat sink and fan assembly when reusing the CPU </a:t>
            </a:r>
          </a:p>
          <a:p>
            <a:pPr marL="285750" indent="-285750">
              <a:buFont typeface="Arial" panose="020B0604020202020204" pitchFamily="34" charset="0"/>
              <a:buChar char="•"/>
            </a:pPr>
            <a:r>
              <a:rPr lang="en-US" sz="1400" dirty="0"/>
              <a:t>The number/type of expansion slots. They must match the existing adapter cards and allow for new cards</a:t>
            </a:r>
          </a:p>
          <a:p>
            <a:pPr marL="285750" indent="-285750">
              <a:buFont typeface="Arial" panose="020B0604020202020204" pitchFamily="34" charset="0"/>
              <a:buChar char="•"/>
            </a:pPr>
            <a:r>
              <a:rPr lang="en-US" sz="1400" dirty="0"/>
              <a:t>The existing power supply connections must fit the new motherboard. </a:t>
            </a:r>
          </a:p>
          <a:p>
            <a:pPr marL="285750" indent="-285750">
              <a:buFont typeface="Arial" panose="020B0604020202020204" pitchFamily="34" charset="0"/>
              <a:buChar char="•"/>
            </a:pPr>
            <a:r>
              <a:rPr lang="en-US" sz="1400" dirty="0"/>
              <a:t>New motherboard must fit into the current computer case.</a:t>
            </a:r>
          </a:p>
        </p:txBody>
      </p:sp>
      <p:pic>
        <p:nvPicPr>
          <p:cNvPr id="5" name="Picture 4" descr="&quot;Select the Motherboard&quot;&#10;This image contains a photograph of a generic motherboard.">
            <a:extLst>
              <a:ext uri="{FF2B5EF4-FFF2-40B4-BE49-F238E27FC236}">
                <a16:creationId xmlns:a16="http://schemas.microsoft.com/office/drawing/2014/main" id="{AD9A645E-3C58-4EC6-BEBA-A08DF99645BA}"/>
              </a:ext>
            </a:extLst>
          </p:cNvPr>
          <p:cNvPicPr>
            <a:picLocks noChangeAspect="1"/>
          </p:cNvPicPr>
          <p:nvPr/>
        </p:nvPicPr>
        <p:blipFill>
          <a:blip r:embed="rId4"/>
          <a:stretch>
            <a:fillRect/>
          </a:stretch>
        </p:blipFill>
        <p:spPr>
          <a:xfrm>
            <a:off x="4373027" y="798944"/>
            <a:ext cx="4286282" cy="2639270"/>
          </a:xfrm>
          <a:prstGeom prst="rect">
            <a:avLst/>
          </a:prstGeom>
        </p:spPr>
      </p:pic>
    </p:spTree>
    <p:custDataLst>
      <p:tags r:id="rId1"/>
    </p:custDataLst>
    <p:extLst>
      <p:ext uri="{BB962C8B-B14F-4D97-AF65-F5344CB8AC3E}">
        <p14:creationId xmlns:p14="http://schemas.microsoft.com/office/powerpoint/2010/main" val="64088660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the Motherboard Components</a:t>
            </a:r>
            <a:br>
              <a:rPr lang="en-US" altLang="en-US" sz="1600" dirty="0"/>
            </a:br>
            <a:r>
              <a:rPr lang="en-US" altLang="en-US" dirty="0"/>
              <a:t>Select the CPU and CPU Cooling</a:t>
            </a:r>
          </a:p>
        </p:txBody>
      </p:sp>
      <p:pic>
        <p:nvPicPr>
          <p:cNvPr id="6" name="Picture 5" descr="&quot;Select the CPU">
            <a:extLst>
              <a:ext uri="{FF2B5EF4-FFF2-40B4-BE49-F238E27FC236}">
                <a16:creationId xmlns:a16="http://schemas.microsoft.com/office/drawing/2014/main" id="{07718203-FBD7-4ED9-AFF6-283C3BB0FC3F}"/>
              </a:ext>
            </a:extLst>
          </p:cNvPr>
          <p:cNvPicPr>
            <a:picLocks noChangeAspect="1"/>
          </p:cNvPicPr>
          <p:nvPr/>
        </p:nvPicPr>
        <p:blipFill>
          <a:blip r:embed="rId4"/>
          <a:stretch>
            <a:fillRect/>
          </a:stretch>
        </p:blipFill>
        <p:spPr>
          <a:xfrm>
            <a:off x="1561610" y="2937838"/>
            <a:ext cx="6943725" cy="1438275"/>
          </a:xfrm>
          <a:prstGeom prst="rect">
            <a:avLst/>
          </a:prstGeom>
        </p:spPr>
      </p:pic>
      <p:pic>
        <p:nvPicPr>
          <p:cNvPr id="3" name="Picture 2">
            <a:extLst>
              <a:ext uri="{FF2B5EF4-FFF2-40B4-BE49-F238E27FC236}">
                <a16:creationId xmlns:a16="http://schemas.microsoft.com/office/drawing/2014/main" id="{338F45B9-BC17-4108-8D40-89D065955389}"/>
              </a:ext>
            </a:extLst>
          </p:cNvPr>
          <p:cNvPicPr>
            <a:picLocks noChangeAspect="1"/>
          </p:cNvPicPr>
          <p:nvPr/>
        </p:nvPicPr>
        <p:blipFill>
          <a:blip r:embed="rId5"/>
          <a:stretch>
            <a:fillRect/>
          </a:stretch>
        </p:blipFill>
        <p:spPr>
          <a:xfrm>
            <a:off x="3329699" y="1088387"/>
            <a:ext cx="2638425" cy="1562100"/>
          </a:xfrm>
          <a:prstGeom prst="rect">
            <a:avLst/>
          </a:prstGeom>
        </p:spPr>
      </p:pic>
      <p:pic>
        <p:nvPicPr>
          <p:cNvPr id="2" name="Picture 1" descr="&quot;Select the CPU and CPU Cooling&quot;&#10;The image is of three tables. The first table s titled &quot;Intel Socket Architecture&quot; and consists of two columns with six rows. Columns are titled &quot;Intel Socket&quot; and &quot;Architecture&quot; Row 1: Intel Socket: 775 Architecture: LGA. Row 2: Intel Socket: 1155 Architecture: LGA. Row 3: Intel Socket: 1156 Architecture: LGA. Row 4: Intel Socket: 1150 Architecture: LGA. Row 5: Intel Socket: 1366 Architecture: LGA. Row 6: Intel Socket: 2011 Architecture: LGA. The second table is titled &quot;AMD Socket Architecture&quot; and consists of two columns with five rows. Row 1: AMD Socket: AM3 Architecture: Pin Grid Array (PGA). Row 2: AMD Socket: AM3+ Architecture: PGA. Row 3: AMD Socket: FM1 Architecture: PGA. Row 4: AMD Socket: FM2 Architecture: PGA. Row 5: AMD Socket: FM2+ Architecture: PGA. The third table titled &quot;Choosing a CPU Cooling System&quot; and contains a table which consists of two columns with four rows.Columns are titled &quot;Factors&quot; and &quot;Consider...&quot;.Row 1: Factor: Socket Type Consider...The heat sink or fan type must match the socket type of the motherboard.Row 2: Factor: Motherboard physical specifications Consider...The heat sink or fan mus not interfere with any components attached to the motherboard. Row 3: Factor: Case size Consider...The heat sink or fan must fit within the case. Row 4: Physical environment Consider... the heat sink or fan must be able to disperse enough heat to keep the CPU cool in warm environments.">
            <a:extLst>
              <a:ext uri="{FF2B5EF4-FFF2-40B4-BE49-F238E27FC236}">
                <a16:creationId xmlns:a16="http://schemas.microsoft.com/office/drawing/2014/main" id="{A2FFF850-8FCB-4B28-88C1-5C017B3E381A}"/>
              </a:ext>
            </a:extLst>
          </p:cNvPr>
          <p:cNvPicPr>
            <a:picLocks noChangeAspect="1"/>
          </p:cNvPicPr>
          <p:nvPr/>
        </p:nvPicPr>
        <p:blipFill>
          <a:blip r:embed="rId6"/>
          <a:stretch>
            <a:fillRect/>
          </a:stretch>
        </p:blipFill>
        <p:spPr>
          <a:xfrm>
            <a:off x="332930" y="869312"/>
            <a:ext cx="2667000" cy="1781175"/>
          </a:xfrm>
          <a:prstGeom prst="rect">
            <a:avLst/>
          </a:prstGeom>
        </p:spPr>
      </p:pic>
    </p:spTree>
    <p:custDataLst>
      <p:tags r:id="rId1"/>
    </p:custDataLst>
    <p:extLst>
      <p:ext uri="{BB962C8B-B14F-4D97-AF65-F5344CB8AC3E}">
        <p14:creationId xmlns:p14="http://schemas.microsoft.com/office/powerpoint/2010/main" val="23555651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the Motherboard Components</a:t>
            </a:r>
            <a:br>
              <a:rPr lang="en-US" altLang="en-US" sz="1600" dirty="0"/>
            </a:br>
            <a:r>
              <a:rPr lang="en-US" altLang="en-US" dirty="0"/>
              <a:t>Select the RAM</a:t>
            </a:r>
          </a:p>
        </p:txBody>
      </p:sp>
      <p:sp>
        <p:nvSpPr>
          <p:cNvPr id="4" name="TextBox 3">
            <a:extLst>
              <a:ext uri="{FF2B5EF4-FFF2-40B4-BE49-F238E27FC236}">
                <a16:creationId xmlns:a16="http://schemas.microsoft.com/office/drawing/2014/main" id="{A3F0E98C-44D9-4E60-ADC3-B436A86404F6}"/>
              </a:ext>
            </a:extLst>
          </p:cNvPr>
          <p:cNvSpPr txBox="1"/>
          <p:nvPr/>
        </p:nvSpPr>
        <p:spPr>
          <a:xfrm>
            <a:off x="111096" y="837312"/>
            <a:ext cx="4990743" cy="3323987"/>
          </a:xfrm>
          <a:prstGeom prst="rect">
            <a:avLst/>
          </a:prstGeom>
          <a:noFill/>
        </p:spPr>
        <p:txBody>
          <a:bodyPr wrap="square" rtlCol="0">
            <a:spAutoFit/>
          </a:bodyPr>
          <a:lstStyle/>
          <a:p>
            <a:r>
              <a:rPr lang="en-US" sz="1400" dirty="0"/>
              <a:t>New RAM may be needed when an application locks up or the computer displays frequent error messages. To determine if the problem is the RAM, execute the RAM test in the BIOS. The speed of the new RAM must be supported by the chipset. </a:t>
            </a:r>
          </a:p>
          <a:p>
            <a:endParaRPr lang="en-US" sz="1400" dirty="0"/>
          </a:p>
          <a:p>
            <a:r>
              <a:rPr lang="en-US" sz="1400" dirty="0"/>
              <a:t>Memory may also be categorized as unbuffered or buffered:</a:t>
            </a:r>
          </a:p>
          <a:p>
            <a:pPr marL="285750" indent="-285750">
              <a:buFont typeface="Arial" panose="020B0604020202020204" pitchFamily="34" charset="0"/>
              <a:buChar char="•"/>
            </a:pPr>
            <a:r>
              <a:rPr lang="en-US" sz="1400" b="1" dirty="0"/>
              <a:t>Unbuffered memory</a:t>
            </a:r>
            <a:r>
              <a:rPr lang="en-US" sz="1400" dirty="0"/>
              <a:t> – This is regular memory for computers. The computer reads data directly from the memory banks making it faster than buffered memory. </a:t>
            </a:r>
          </a:p>
          <a:p>
            <a:pPr marL="285750" indent="-285750">
              <a:buFont typeface="Arial" panose="020B0604020202020204" pitchFamily="34" charset="0"/>
              <a:buChar char="•"/>
            </a:pPr>
            <a:r>
              <a:rPr lang="en-US" sz="1400" b="1" dirty="0"/>
              <a:t>Buffered memory</a:t>
            </a:r>
            <a:r>
              <a:rPr lang="en-US" sz="1400" dirty="0"/>
              <a:t> – Specialized memory for servers and high-end workstations that use a large amount of RAM. These have a control chip built into the module that assists the memory controller in managing large quantities of RAM. </a:t>
            </a:r>
          </a:p>
        </p:txBody>
      </p:sp>
      <p:pic>
        <p:nvPicPr>
          <p:cNvPr id="5" name="Picture 4" descr="&quot;Select the RAM&quot;&#10;The image is a photograph depicting two RAM memory sticks.">
            <a:extLst>
              <a:ext uri="{FF2B5EF4-FFF2-40B4-BE49-F238E27FC236}">
                <a16:creationId xmlns:a16="http://schemas.microsoft.com/office/drawing/2014/main" id="{8081E4E7-F008-4A6D-9FE5-522100B2C4C8}"/>
              </a:ext>
            </a:extLst>
          </p:cNvPr>
          <p:cNvPicPr>
            <a:picLocks noChangeAspect="1"/>
          </p:cNvPicPr>
          <p:nvPr/>
        </p:nvPicPr>
        <p:blipFill>
          <a:blip r:embed="rId4"/>
          <a:stretch>
            <a:fillRect/>
          </a:stretch>
        </p:blipFill>
        <p:spPr>
          <a:xfrm>
            <a:off x="5044330" y="875577"/>
            <a:ext cx="4099670" cy="1704153"/>
          </a:xfrm>
          <a:prstGeom prst="rect">
            <a:avLst/>
          </a:prstGeom>
        </p:spPr>
      </p:pic>
    </p:spTree>
    <p:custDataLst>
      <p:tags r:id="rId1"/>
    </p:custDataLst>
    <p:extLst>
      <p:ext uri="{BB962C8B-B14F-4D97-AF65-F5344CB8AC3E}">
        <p14:creationId xmlns:p14="http://schemas.microsoft.com/office/powerpoint/2010/main" val="384270286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479603" cy="1802391"/>
          </a:xfrm>
        </p:spPr>
        <p:txBody>
          <a:bodyPr/>
          <a:lstStyle/>
          <a:p>
            <a:r>
              <a:rPr lang="en-US" dirty="0">
                <a:solidFill>
                  <a:schemeClr val="accent5">
                    <a:lumMod val="40000"/>
                    <a:lumOff val="60000"/>
                  </a:schemeClr>
                </a:solidFill>
              </a:rPr>
              <a:t>Chapter 2: PC Assembly </a:t>
            </a:r>
          </a:p>
        </p:txBody>
      </p:sp>
      <p:sp>
        <p:nvSpPr>
          <p:cNvPr id="3" name="Rectangle 2"/>
          <p:cNvSpPr/>
          <p:nvPr/>
        </p:nvSpPr>
        <p:spPr>
          <a:xfrm>
            <a:off x="628650" y="3436035"/>
            <a:ext cx="4572000" cy="369332"/>
          </a:xfrm>
          <a:prstGeom prst="rect">
            <a:avLst/>
          </a:prstGeom>
        </p:spPr>
        <p:txBody>
          <a:bodyPr>
            <a:spAutoFit/>
          </a:bodyPr>
          <a:lstStyle/>
          <a:p>
            <a:r>
              <a:rPr lang="en-US" b="1" dirty="0">
                <a:solidFill>
                  <a:schemeClr val="bg2">
                    <a:lumMod val="40000"/>
                    <a:lumOff val="60000"/>
                  </a:schemeClr>
                </a:solidFill>
              </a:rPr>
              <a:t>IT Essentials 7.0 Planning Guide</a:t>
            </a:r>
          </a:p>
        </p:txBody>
      </p:sp>
    </p:spTree>
    <p:custDataLst>
      <p:tags r:id="rId1"/>
    </p:custDataLst>
    <p:extLst>
      <p:ext uri="{BB962C8B-B14F-4D97-AF65-F5344CB8AC3E}">
        <p14:creationId xmlns:p14="http://schemas.microsoft.com/office/powerpoint/2010/main" val="91424956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the Motherboard Components</a:t>
            </a:r>
            <a:br>
              <a:rPr lang="en-US" altLang="en-US" sz="1600" dirty="0"/>
            </a:br>
            <a:r>
              <a:rPr lang="en-US" altLang="en-US" dirty="0"/>
              <a:t>Install the Motherboard in a Computer</a:t>
            </a:r>
          </a:p>
        </p:txBody>
      </p:sp>
      <p:sp>
        <p:nvSpPr>
          <p:cNvPr id="6" name="TextBox 5">
            <a:extLst>
              <a:ext uri="{FF2B5EF4-FFF2-40B4-BE49-F238E27FC236}">
                <a16:creationId xmlns:a16="http://schemas.microsoft.com/office/drawing/2014/main" id="{AD4BB352-B4DB-4B46-841F-1244DD3E0FEC}"/>
              </a:ext>
            </a:extLst>
          </p:cNvPr>
          <p:cNvSpPr txBox="1"/>
          <p:nvPr/>
        </p:nvSpPr>
        <p:spPr>
          <a:xfrm>
            <a:off x="317742" y="976122"/>
            <a:ext cx="7269062" cy="1200329"/>
          </a:xfrm>
          <a:prstGeom prst="rect">
            <a:avLst/>
          </a:prstGeom>
          <a:noFill/>
        </p:spPr>
        <p:txBody>
          <a:bodyPr wrap="square" rtlCol="0">
            <a:spAutoFit/>
          </a:bodyPr>
          <a:lstStyle/>
          <a:p>
            <a:r>
              <a:rPr lang="en-US" dirty="0"/>
              <a:t>In this lab, you will install a CPU, a heat sink/fan assembly, </a:t>
            </a:r>
          </a:p>
          <a:p>
            <a:r>
              <a:rPr lang="en-US" dirty="0"/>
              <a:t>and RAM module(s) on the motherboard. You will then install the motherboard into </a:t>
            </a:r>
          </a:p>
          <a:p>
            <a:r>
              <a:rPr lang="en-US" dirty="0"/>
              <a:t>the computer case.</a:t>
            </a:r>
          </a:p>
        </p:txBody>
      </p:sp>
    </p:spTree>
    <p:custDataLst>
      <p:tags r:id="rId1"/>
    </p:custDataLst>
    <p:extLst>
      <p:ext uri="{BB962C8B-B14F-4D97-AF65-F5344CB8AC3E}">
        <p14:creationId xmlns:p14="http://schemas.microsoft.com/office/powerpoint/2010/main" val="161289245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Internal Drives</a:t>
            </a:r>
            <a:br>
              <a:rPr lang="en-US" altLang="en-US" sz="1600" dirty="0"/>
            </a:br>
            <a:r>
              <a:rPr lang="en-US" altLang="en-US" dirty="0"/>
              <a:t>Video Demonstration - Install the Drives</a:t>
            </a:r>
          </a:p>
        </p:txBody>
      </p:sp>
      <p:sp>
        <p:nvSpPr>
          <p:cNvPr id="4" name="Rectangle 3">
            <a:extLst>
              <a:ext uri="{FF2B5EF4-FFF2-40B4-BE49-F238E27FC236}">
                <a16:creationId xmlns:a16="http://schemas.microsoft.com/office/drawing/2014/main" id="{33EBAD00-2E80-4115-A82E-4251233FEF9F}"/>
              </a:ext>
            </a:extLst>
          </p:cNvPr>
          <p:cNvSpPr/>
          <p:nvPr/>
        </p:nvSpPr>
        <p:spPr>
          <a:xfrm>
            <a:off x="147336" y="798944"/>
            <a:ext cx="8725060" cy="2031325"/>
          </a:xfrm>
          <a:prstGeom prst="rect">
            <a:avLst/>
          </a:prstGeom>
        </p:spPr>
        <p:txBody>
          <a:bodyPr wrap="square">
            <a:spAutoFit/>
          </a:bodyPr>
          <a:lstStyle/>
          <a:p>
            <a:r>
              <a:rPr lang="en-US" dirty="0"/>
              <a:t>This is a video demonstration about installing the Drives:</a:t>
            </a:r>
          </a:p>
          <a:p>
            <a:r>
              <a:rPr lang="en-US" b="1" dirty="0"/>
              <a:t>Hard Drive</a:t>
            </a:r>
          </a:p>
          <a:p>
            <a:r>
              <a:rPr lang="en-US" dirty="0"/>
              <a:t>Step 1: Position the HDD so that it aligns with the drive ay opening. The power and interface connectors should be facing out towards the motherboard.</a:t>
            </a:r>
          </a:p>
          <a:p>
            <a:r>
              <a:rPr lang="en-US" dirty="0"/>
              <a:t>Step 2: Insert the HDD into the drive bay so that the screw holes in the drive line up with the screw holes in the case.</a:t>
            </a:r>
          </a:p>
          <a:p>
            <a:r>
              <a:rPr lang="en-US" dirty="0"/>
              <a:t>Step 3: Secure the HDD to the case using the proper screws.</a:t>
            </a:r>
          </a:p>
        </p:txBody>
      </p:sp>
    </p:spTree>
    <p:custDataLst>
      <p:tags r:id="rId1"/>
    </p:custDataLst>
    <p:extLst>
      <p:ext uri="{BB962C8B-B14F-4D97-AF65-F5344CB8AC3E}">
        <p14:creationId xmlns:p14="http://schemas.microsoft.com/office/powerpoint/2010/main" val="46345728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Internal Drives</a:t>
            </a:r>
            <a:br>
              <a:rPr lang="en-US" altLang="en-US" sz="1600" dirty="0"/>
            </a:br>
            <a:r>
              <a:rPr lang="en-US" altLang="en-US" dirty="0"/>
              <a:t>Video Demonstration - Install the Drives (Cont.)</a:t>
            </a:r>
          </a:p>
        </p:txBody>
      </p:sp>
      <p:sp>
        <p:nvSpPr>
          <p:cNvPr id="4" name="Rectangle 3">
            <a:extLst>
              <a:ext uri="{FF2B5EF4-FFF2-40B4-BE49-F238E27FC236}">
                <a16:creationId xmlns:a16="http://schemas.microsoft.com/office/drawing/2014/main" id="{33EBAD00-2E80-4115-A82E-4251233FEF9F}"/>
              </a:ext>
            </a:extLst>
          </p:cNvPr>
          <p:cNvSpPr/>
          <p:nvPr/>
        </p:nvSpPr>
        <p:spPr>
          <a:xfrm>
            <a:off x="147336" y="798944"/>
            <a:ext cx="8725060" cy="2585323"/>
          </a:xfrm>
          <a:prstGeom prst="rect">
            <a:avLst/>
          </a:prstGeom>
        </p:spPr>
        <p:txBody>
          <a:bodyPr wrap="square">
            <a:spAutoFit/>
          </a:bodyPr>
          <a:lstStyle/>
          <a:p>
            <a:r>
              <a:rPr lang="en-US" dirty="0"/>
              <a:t>This is a video demonstration about installing the Drives:</a:t>
            </a:r>
          </a:p>
          <a:p>
            <a:r>
              <a:rPr lang="en-US" b="1" dirty="0"/>
              <a:t>Optical Drive</a:t>
            </a:r>
          </a:p>
          <a:p>
            <a:r>
              <a:rPr lang="en-US" dirty="0"/>
              <a:t>Step 1: From the front of the case, choose the drive bay that you want to hold the drive. Remove the faceplate from that bay if necessary.</a:t>
            </a:r>
          </a:p>
          <a:p>
            <a:r>
              <a:rPr lang="en-US" dirty="0"/>
              <a:t>Step 2: Position the optical drive so that it aligns with the 5.25 inch (13.34 cm) drive bay opening at the front of the case.</a:t>
            </a:r>
          </a:p>
          <a:p>
            <a:r>
              <a:rPr lang="en-US" dirty="0"/>
              <a:t>Step 3: Insert the optical drive into the drive bay so that the optical drive screw holes align with the screw holes in the case.</a:t>
            </a:r>
          </a:p>
          <a:p>
            <a:r>
              <a:rPr lang="en-US" dirty="0"/>
              <a:t>Step 4: Secure the optical</a:t>
            </a:r>
          </a:p>
        </p:txBody>
      </p:sp>
    </p:spTree>
    <p:custDataLst>
      <p:tags r:id="rId1"/>
    </p:custDataLst>
    <p:extLst>
      <p:ext uri="{BB962C8B-B14F-4D97-AF65-F5344CB8AC3E}">
        <p14:creationId xmlns:p14="http://schemas.microsoft.com/office/powerpoint/2010/main" val="205889326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Internal Drives</a:t>
            </a:r>
            <a:br>
              <a:rPr lang="en-US" altLang="en-US" sz="1600" dirty="0"/>
            </a:br>
            <a:r>
              <a:rPr lang="en-US" altLang="en-US" dirty="0"/>
              <a:t>Select Hard Drives</a:t>
            </a:r>
          </a:p>
        </p:txBody>
      </p:sp>
      <p:pic>
        <p:nvPicPr>
          <p:cNvPr id="3" name="Picture 2" descr="&quot;Select Hard Drives&quot;&#10;Graphic is titled &quot;Purchasing a New Hard Disk Drive&quot; and contains two images. Image 1 is a photograph depicting a hard disk drive. Image 2 is a bulleted list of six New Hard Drive Factors. Bullet 1: Internal or external. Bullet 2: HDD, SSD, or SSHD. Bullet 3: Hot-swappable. Bullet 4: Heat generation. Bullet 5: Noise generation. Bullet 6: Power Requirements.">
            <a:extLst>
              <a:ext uri="{FF2B5EF4-FFF2-40B4-BE49-F238E27FC236}">
                <a16:creationId xmlns:a16="http://schemas.microsoft.com/office/drawing/2014/main" id="{D389BA10-AD71-4B46-B406-7BD143E23275}"/>
              </a:ext>
            </a:extLst>
          </p:cNvPr>
          <p:cNvPicPr>
            <a:picLocks noChangeAspect="1"/>
          </p:cNvPicPr>
          <p:nvPr/>
        </p:nvPicPr>
        <p:blipFill>
          <a:blip r:embed="rId4"/>
          <a:stretch>
            <a:fillRect/>
          </a:stretch>
        </p:blipFill>
        <p:spPr>
          <a:xfrm>
            <a:off x="804862" y="990600"/>
            <a:ext cx="7534275" cy="3162300"/>
          </a:xfrm>
          <a:prstGeom prst="rect">
            <a:avLst/>
          </a:prstGeom>
          <a:ln w="19050">
            <a:solidFill>
              <a:schemeClr val="tx1"/>
            </a:solidFill>
          </a:ln>
        </p:spPr>
      </p:pic>
    </p:spTree>
    <p:custDataLst>
      <p:tags r:id="rId1"/>
    </p:custDataLst>
    <p:extLst>
      <p:ext uri="{BB962C8B-B14F-4D97-AF65-F5344CB8AC3E}">
        <p14:creationId xmlns:p14="http://schemas.microsoft.com/office/powerpoint/2010/main" val="298714437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Internal Drives</a:t>
            </a:r>
            <a:br>
              <a:rPr lang="en-US" altLang="en-US" sz="1600" dirty="0"/>
            </a:br>
            <a:r>
              <a:rPr lang="en-US" altLang="en-US" dirty="0"/>
              <a:t>Select Optical Drives</a:t>
            </a:r>
          </a:p>
        </p:txBody>
      </p:sp>
      <p:pic>
        <p:nvPicPr>
          <p:cNvPr id="2" name="Picture 1" descr="&quot;Select Optical Drives&quot;&#10;There are two figures on this page. The first is of a DVD drive with a list titled new optical drive factors. Bullet 1: Connector type. Bullet 2: Reading capability. Bullet 3: Writing capability. Bullet 4: Optical media type. The title of the next figure is Optical Drive Capabilities. It is a table.">
            <a:extLst>
              <a:ext uri="{FF2B5EF4-FFF2-40B4-BE49-F238E27FC236}">
                <a16:creationId xmlns:a16="http://schemas.microsoft.com/office/drawing/2014/main" id="{06C29499-0B7C-4CF7-96E2-55169233B3FD}"/>
              </a:ext>
            </a:extLst>
          </p:cNvPr>
          <p:cNvPicPr>
            <a:picLocks noChangeAspect="1"/>
          </p:cNvPicPr>
          <p:nvPr/>
        </p:nvPicPr>
        <p:blipFill>
          <a:blip r:embed="rId4"/>
          <a:stretch>
            <a:fillRect/>
          </a:stretch>
        </p:blipFill>
        <p:spPr>
          <a:xfrm>
            <a:off x="329726" y="1119498"/>
            <a:ext cx="4259784" cy="2903835"/>
          </a:xfrm>
          <a:prstGeom prst="rect">
            <a:avLst/>
          </a:prstGeom>
        </p:spPr>
      </p:pic>
      <p:sp>
        <p:nvSpPr>
          <p:cNvPr id="5" name="TextBox 4">
            <a:extLst>
              <a:ext uri="{FF2B5EF4-FFF2-40B4-BE49-F238E27FC236}">
                <a16:creationId xmlns:a16="http://schemas.microsoft.com/office/drawing/2014/main" id="{E7260DC9-0122-4F4F-AFEB-5858C56BEDDA}"/>
              </a:ext>
            </a:extLst>
          </p:cNvPr>
          <p:cNvSpPr txBox="1"/>
          <p:nvPr/>
        </p:nvSpPr>
        <p:spPr>
          <a:xfrm>
            <a:off x="5700046" y="1589894"/>
            <a:ext cx="2186817" cy="307777"/>
          </a:xfrm>
          <a:prstGeom prst="rect">
            <a:avLst/>
          </a:prstGeom>
          <a:noFill/>
        </p:spPr>
        <p:txBody>
          <a:bodyPr wrap="none" rtlCol="0">
            <a:spAutoFit/>
          </a:bodyPr>
          <a:lstStyle/>
          <a:p>
            <a:r>
              <a:rPr lang="en-US" sz="1400" dirty="0"/>
              <a:t>Optical Drive Capabilities</a:t>
            </a:r>
          </a:p>
        </p:txBody>
      </p:sp>
      <p:pic>
        <p:nvPicPr>
          <p:cNvPr id="4" name="Picture 3">
            <a:extLst>
              <a:ext uri="{FF2B5EF4-FFF2-40B4-BE49-F238E27FC236}">
                <a16:creationId xmlns:a16="http://schemas.microsoft.com/office/drawing/2014/main" id="{A762B914-79E3-4655-A1D8-2620DEDE6E59}"/>
              </a:ext>
            </a:extLst>
          </p:cNvPr>
          <p:cNvPicPr>
            <a:picLocks noChangeAspect="1"/>
          </p:cNvPicPr>
          <p:nvPr/>
        </p:nvPicPr>
        <p:blipFill>
          <a:blip r:embed="rId5"/>
          <a:stretch>
            <a:fillRect/>
          </a:stretch>
        </p:blipFill>
        <p:spPr>
          <a:xfrm>
            <a:off x="4894247" y="1897671"/>
            <a:ext cx="4087383" cy="1347488"/>
          </a:xfrm>
          <a:prstGeom prst="rect">
            <a:avLst/>
          </a:prstGeom>
        </p:spPr>
      </p:pic>
    </p:spTree>
    <p:custDataLst>
      <p:tags r:id="rId1"/>
    </p:custDataLst>
    <p:extLst>
      <p:ext uri="{BB962C8B-B14F-4D97-AF65-F5344CB8AC3E}">
        <p14:creationId xmlns:p14="http://schemas.microsoft.com/office/powerpoint/2010/main" val="371814216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Internal Drives</a:t>
            </a:r>
            <a:br>
              <a:rPr lang="en-US" altLang="en-US" sz="1600" dirty="0"/>
            </a:br>
            <a:r>
              <a:rPr lang="en-US" altLang="en-US" dirty="0"/>
              <a:t>Install the Hard Drive</a:t>
            </a:r>
          </a:p>
        </p:txBody>
      </p:sp>
      <p:pic>
        <p:nvPicPr>
          <p:cNvPr id="3" name="Picture 2" descr="&quot;Install the Hard Drive&quot;&#10;There are two images. Figure 1 is table with two columns and three rows titled &quot;Types of Drive Bays&quot;. Column titles are &quot;Drive Bay Width&quot; and &quot;Description&quot;. Row 1: Drive Bay Width is 5.25 inches (13.34 cm.). Description is a 2-item bulleted list. First bullet: commonly used for Optical Drives. Second bullet: Most full-size tower cases will have two or more bays. Row 2: Drive Bay Width is 3.5 inches (8.9 cm.). Description is a 3-item bulleted list. First bullet: Commonly used for 3.5 inch HDDs. Second bullet: Provide additional USB ports or smart card readers. Third bullet: Most full-size tower cases will have two or more internal bays. Row 3: Drive Bay Width is 2.5 inches (6.35 cm.). Description is a 3-item bulleted list. First bullet: Intended for smaller 2.5inch HDDs and SSDs. Second bullet: Smaller width bay. Third bullet: Becoming increasingly popular in newer cases. figure 2 is a photograph titled &quot;Secure the HDD&quot;. Photograph depicts the hard drive installed in the case with the two screw holes aligned. A screwdriver is shown tightening a screw to secure the drive to the case.">
            <a:extLst>
              <a:ext uri="{FF2B5EF4-FFF2-40B4-BE49-F238E27FC236}">
                <a16:creationId xmlns:a16="http://schemas.microsoft.com/office/drawing/2014/main" id="{46186BD8-4A46-4447-BB04-77DA0A4B073E}"/>
              </a:ext>
            </a:extLst>
          </p:cNvPr>
          <p:cNvPicPr>
            <a:picLocks noChangeAspect="1"/>
          </p:cNvPicPr>
          <p:nvPr/>
        </p:nvPicPr>
        <p:blipFill>
          <a:blip r:embed="rId4"/>
          <a:stretch>
            <a:fillRect/>
          </a:stretch>
        </p:blipFill>
        <p:spPr>
          <a:xfrm>
            <a:off x="3934350" y="2406519"/>
            <a:ext cx="5012652" cy="2118022"/>
          </a:xfrm>
          <a:prstGeom prst="rect">
            <a:avLst/>
          </a:prstGeom>
        </p:spPr>
      </p:pic>
      <p:pic>
        <p:nvPicPr>
          <p:cNvPr id="6" name="Picture 5">
            <a:extLst>
              <a:ext uri="{FF2B5EF4-FFF2-40B4-BE49-F238E27FC236}">
                <a16:creationId xmlns:a16="http://schemas.microsoft.com/office/drawing/2014/main" id="{146EB96B-23FE-48BB-8507-6DB539DE3CB3}"/>
              </a:ext>
            </a:extLst>
          </p:cNvPr>
          <p:cNvPicPr>
            <a:picLocks noChangeAspect="1"/>
          </p:cNvPicPr>
          <p:nvPr/>
        </p:nvPicPr>
        <p:blipFill>
          <a:blip r:embed="rId5"/>
          <a:stretch>
            <a:fillRect/>
          </a:stretch>
        </p:blipFill>
        <p:spPr>
          <a:xfrm>
            <a:off x="152753" y="798944"/>
            <a:ext cx="5411758" cy="1521825"/>
          </a:xfrm>
          <a:prstGeom prst="rect">
            <a:avLst/>
          </a:prstGeom>
        </p:spPr>
      </p:pic>
    </p:spTree>
    <p:custDataLst>
      <p:tags r:id="rId1"/>
    </p:custDataLst>
    <p:extLst>
      <p:ext uri="{BB962C8B-B14F-4D97-AF65-F5344CB8AC3E}">
        <p14:creationId xmlns:p14="http://schemas.microsoft.com/office/powerpoint/2010/main" val="2177357381"/>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Internal Drives</a:t>
            </a:r>
            <a:br>
              <a:rPr lang="en-US" altLang="en-US" sz="1600" dirty="0"/>
            </a:br>
            <a:r>
              <a:rPr lang="en-US" altLang="en-US" dirty="0"/>
              <a:t>Install the Optical Drive</a:t>
            </a:r>
          </a:p>
        </p:txBody>
      </p:sp>
      <p:sp>
        <p:nvSpPr>
          <p:cNvPr id="2" name="TextBox 1">
            <a:extLst>
              <a:ext uri="{FF2B5EF4-FFF2-40B4-BE49-F238E27FC236}">
                <a16:creationId xmlns:a16="http://schemas.microsoft.com/office/drawing/2014/main" id="{0101D897-9C7E-4E52-8F87-8698BD92DF2F}"/>
              </a:ext>
            </a:extLst>
          </p:cNvPr>
          <p:cNvSpPr txBox="1"/>
          <p:nvPr/>
        </p:nvSpPr>
        <p:spPr>
          <a:xfrm>
            <a:off x="111095" y="798944"/>
            <a:ext cx="4666004" cy="3323987"/>
          </a:xfrm>
          <a:prstGeom prst="rect">
            <a:avLst/>
          </a:prstGeom>
          <a:noFill/>
        </p:spPr>
        <p:txBody>
          <a:bodyPr wrap="square" rtlCol="0">
            <a:spAutoFit/>
          </a:bodyPr>
          <a:lstStyle/>
          <a:p>
            <a:r>
              <a:rPr lang="en-US" sz="1400" b="1" dirty="0"/>
              <a:t>Step 1</a:t>
            </a:r>
            <a:r>
              <a:rPr lang="en-US" sz="1400" dirty="0"/>
              <a:t>. From the front of the case, choose the drive bay that you want to hold the drive. Remove the faceplate from that bay if necessary.</a:t>
            </a:r>
          </a:p>
          <a:p>
            <a:r>
              <a:rPr lang="en-US" sz="1400" b="1" dirty="0"/>
              <a:t>Step 2</a:t>
            </a:r>
            <a:r>
              <a:rPr lang="en-US" sz="1400" dirty="0"/>
              <a:t>: Position the optical drive so that it aligns with the 5.25 inch (13.34 cm.) drive bay opening at the front of the case, as shown in the figure.</a:t>
            </a:r>
          </a:p>
          <a:p>
            <a:r>
              <a:rPr lang="en-US" sz="1400" b="1" dirty="0"/>
              <a:t>Step 3</a:t>
            </a:r>
            <a:r>
              <a:rPr lang="en-US" sz="1400" dirty="0"/>
              <a:t>. Insert the optical drive into the drive bay so that the optical drive screw holes align with the screw holes in the case.</a:t>
            </a:r>
          </a:p>
          <a:p>
            <a:r>
              <a:rPr lang="en-US" sz="1400" b="1" dirty="0"/>
              <a:t>Step 4</a:t>
            </a:r>
            <a:r>
              <a:rPr lang="en-US" sz="1400" dirty="0"/>
              <a:t>. Secure the optical drive to the case using the proper screws.</a:t>
            </a:r>
          </a:p>
          <a:p>
            <a:r>
              <a:rPr lang="en-US" sz="1400" b="1" dirty="0"/>
              <a:t>Installation Tip</a:t>
            </a:r>
            <a:r>
              <a:rPr lang="en-US" sz="1400" dirty="0"/>
              <a:t>: Slightly hand-tighten all the screws before tightening any of them with a screw driver. This will make it easier to tighten the last two screws.</a:t>
            </a:r>
          </a:p>
          <a:p>
            <a:endParaRPr lang="en-US" sz="1400" dirty="0"/>
          </a:p>
        </p:txBody>
      </p:sp>
      <p:pic>
        <p:nvPicPr>
          <p:cNvPr id="5" name="Picture 4" descr="&quot;Install the Optical Drive&quot;&#10;Photograph picturing a computer tower case, with two hands installing a drive into an opening in the case.">
            <a:extLst>
              <a:ext uri="{FF2B5EF4-FFF2-40B4-BE49-F238E27FC236}">
                <a16:creationId xmlns:a16="http://schemas.microsoft.com/office/drawing/2014/main" id="{9633B923-A5BA-4F39-BBB4-7C75EABF78D5}"/>
              </a:ext>
            </a:extLst>
          </p:cNvPr>
          <p:cNvPicPr>
            <a:picLocks noChangeAspect="1"/>
          </p:cNvPicPr>
          <p:nvPr/>
        </p:nvPicPr>
        <p:blipFill>
          <a:blip r:embed="rId4"/>
          <a:stretch>
            <a:fillRect/>
          </a:stretch>
        </p:blipFill>
        <p:spPr>
          <a:xfrm>
            <a:off x="5125340" y="492982"/>
            <a:ext cx="3200400" cy="4286250"/>
          </a:xfrm>
          <a:prstGeom prst="rect">
            <a:avLst/>
          </a:prstGeom>
        </p:spPr>
      </p:pic>
    </p:spTree>
    <p:custDataLst>
      <p:tags r:id="rId1"/>
    </p:custDataLst>
    <p:extLst>
      <p:ext uri="{BB962C8B-B14F-4D97-AF65-F5344CB8AC3E}">
        <p14:creationId xmlns:p14="http://schemas.microsoft.com/office/powerpoint/2010/main" val="2661894642"/>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Internal Drives</a:t>
            </a:r>
            <a:br>
              <a:rPr lang="en-US" altLang="en-US" sz="1600" dirty="0"/>
            </a:br>
            <a:r>
              <a:rPr lang="en-US" altLang="en-US" dirty="0"/>
              <a:t>Lab – Install the Drives</a:t>
            </a:r>
          </a:p>
        </p:txBody>
      </p:sp>
      <p:sp>
        <p:nvSpPr>
          <p:cNvPr id="6" name="TextBox 5">
            <a:extLst>
              <a:ext uri="{FF2B5EF4-FFF2-40B4-BE49-F238E27FC236}">
                <a16:creationId xmlns:a16="http://schemas.microsoft.com/office/drawing/2014/main" id="{2F9881E9-3C09-4EDF-AA47-5E1D6492E82B}"/>
              </a:ext>
            </a:extLst>
          </p:cNvPr>
          <p:cNvSpPr txBox="1"/>
          <p:nvPr/>
        </p:nvSpPr>
        <p:spPr>
          <a:xfrm>
            <a:off x="196834" y="920924"/>
            <a:ext cx="6019597" cy="369332"/>
          </a:xfrm>
          <a:prstGeom prst="rect">
            <a:avLst/>
          </a:prstGeom>
          <a:noFill/>
        </p:spPr>
        <p:txBody>
          <a:bodyPr wrap="none" rtlCol="0">
            <a:spAutoFit/>
          </a:bodyPr>
          <a:lstStyle/>
          <a:p>
            <a:r>
              <a:rPr lang="en-US" dirty="0"/>
              <a:t>In this lab, you will install the hard disk and optical drives.</a:t>
            </a:r>
          </a:p>
        </p:txBody>
      </p:sp>
    </p:spTree>
    <p:custDataLst>
      <p:tags r:id="rId1"/>
    </p:custDataLst>
    <p:extLst>
      <p:ext uri="{BB962C8B-B14F-4D97-AF65-F5344CB8AC3E}">
        <p14:creationId xmlns:p14="http://schemas.microsoft.com/office/powerpoint/2010/main" val="3465130216"/>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the Adapter Cards</a:t>
            </a:r>
            <a:br>
              <a:rPr lang="en-US" altLang="en-US" sz="1600" dirty="0"/>
            </a:br>
            <a:r>
              <a:rPr lang="en-US" altLang="en-US" dirty="0"/>
              <a:t>Video Demonstration – Install the Adapter Cards</a:t>
            </a:r>
          </a:p>
        </p:txBody>
      </p:sp>
      <p:sp>
        <p:nvSpPr>
          <p:cNvPr id="4" name="Rectangle 3">
            <a:extLst>
              <a:ext uri="{FF2B5EF4-FFF2-40B4-BE49-F238E27FC236}">
                <a16:creationId xmlns:a16="http://schemas.microsoft.com/office/drawing/2014/main" id="{26620937-DB25-4EAE-A894-1BC4D16C68D8}"/>
              </a:ext>
            </a:extLst>
          </p:cNvPr>
          <p:cNvSpPr/>
          <p:nvPr/>
        </p:nvSpPr>
        <p:spPr>
          <a:xfrm>
            <a:off x="147336" y="798944"/>
            <a:ext cx="8725060" cy="2031325"/>
          </a:xfrm>
          <a:prstGeom prst="rect">
            <a:avLst/>
          </a:prstGeom>
        </p:spPr>
        <p:txBody>
          <a:bodyPr wrap="square">
            <a:spAutoFit/>
          </a:bodyPr>
          <a:lstStyle/>
          <a:p>
            <a:r>
              <a:rPr lang="en-US" dirty="0"/>
              <a:t>This is a video demonstration about installing the Adapter Cards:</a:t>
            </a:r>
          </a:p>
          <a:p>
            <a:r>
              <a:rPr lang="en-US" dirty="0"/>
              <a:t>Step 1: Find an empty PCIe x16 slot on the case and remove the small metal cover.</a:t>
            </a:r>
          </a:p>
          <a:p>
            <a:r>
              <a:rPr lang="en-US" dirty="0"/>
              <a:t>Step 2: Align the video adapter card to the appropriate expansion slot on the motherboard.</a:t>
            </a:r>
          </a:p>
          <a:p>
            <a:r>
              <a:rPr lang="en-US" dirty="0"/>
              <a:t>Step 3: Press down gently on the video adapter card until it is fully seated.</a:t>
            </a:r>
          </a:p>
          <a:p>
            <a:r>
              <a:rPr lang="en-US" dirty="0"/>
              <a:t>Step 4: Secure the video adapter card mounting bracket to the case with the appropriate screw.</a:t>
            </a:r>
          </a:p>
        </p:txBody>
      </p:sp>
    </p:spTree>
    <p:custDataLst>
      <p:tags r:id="rId1"/>
    </p:custDataLst>
    <p:extLst>
      <p:ext uri="{BB962C8B-B14F-4D97-AF65-F5344CB8AC3E}">
        <p14:creationId xmlns:p14="http://schemas.microsoft.com/office/powerpoint/2010/main" val="2075258409"/>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the Adapter Cards</a:t>
            </a:r>
            <a:br>
              <a:rPr lang="en-US" altLang="en-US" sz="1600" dirty="0"/>
            </a:br>
            <a:r>
              <a:rPr lang="en-US" altLang="en-US" dirty="0"/>
              <a:t>Select Adapter Cards</a:t>
            </a:r>
          </a:p>
        </p:txBody>
      </p:sp>
      <p:sp>
        <p:nvSpPr>
          <p:cNvPr id="3" name="TextBox 2">
            <a:extLst>
              <a:ext uri="{FF2B5EF4-FFF2-40B4-BE49-F238E27FC236}">
                <a16:creationId xmlns:a16="http://schemas.microsoft.com/office/drawing/2014/main" id="{C60C0191-A1B1-4D03-BF6E-E7368A05F7B6}"/>
              </a:ext>
            </a:extLst>
          </p:cNvPr>
          <p:cNvSpPr txBox="1"/>
          <p:nvPr/>
        </p:nvSpPr>
        <p:spPr>
          <a:xfrm>
            <a:off x="153825" y="798944"/>
            <a:ext cx="3982340" cy="3323987"/>
          </a:xfrm>
          <a:prstGeom prst="rect">
            <a:avLst/>
          </a:prstGeom>
          <a:noFill/>
        </p:spPr>
        <p:txBody>
          <a:bodyPr wrap="square" rtlCol="0">
            <a:spAutoFit/>
          </a:bodyPr>
          <a:lstStyle/>
          <a:p>
            <a:r>
              <a:rPr lang="en-US" sz="1400" dirty="0"/>
              <a:t>Adapter cards are designed for a specific task and add extra functionality to a computer. There are a variety of adapter cards:</a:t>
            </a:r>
          </a:p>
          <a:p>
            <a:pPr marL="285750" indent="-285750">
              <a:buFont typeface="Arial" panose="020B0604020202020204" pitchFamily="34" charset="0"/>
              <a:buChar char="•"/>
            </a:pPr>
            <a:r>
              <a:rPr lang="en-US" sz="1400" dirty="0"/>
              <a:t>Graphics</a:t>
            </a:r>
          </a:p>
          <a:p>
            <a:pPr marL="285750" indent="-285750">
              <a:buFont typeface="Arial" panose="020B0604020202020204" pitchFamily="34" charset="0"/>
              <a:buChar char="•"/>
            </a:pPr>
            <a:r>
              <a:rPr lang="en-US" sz="1400" dirty="0"/>
              <a:t>Sound</a:t>
            </a:r>
          </a:p>
          <a:p>
            <a:pPr marL="285750" indent="-285750">
              <a:buFont typeface="Arial" panose="020B0604020202020204" pitchFamily="34" charset="0"/>
              <a:buChar char="•"/>
            </a:pPr>
            <a:r>
              <a:rPr lang="en-US" sz="1400" dirty="0"/>
              <a:t>Storage Controller</a:t>
            </a:r>
          </a:p>
          <a:p>
            <a:pPr marL="285750" indent="-285750">
              <a:buFont typeface="Arial" panose="020B0604020202020204" pitchFamily="34" charset="0"/>
              <a:buChar char="•"/>
            </a:pPr>
            <a:r>
              <a:rPr lang="en-US" sz="1400" dirty="0"/>
              <a:t>I/O</a:t>
            </a:r>
          </a:p>
          <a:p>
            <a:pPr marL="285750" indent="-285750">
              <a:buFont typeface="Arial" panose="020B0604020202020204" pitchFamily="34" charset="0"/>
              <a:buChar char="•"/>
            </a:pPr>
            <a:r>
              <a:rPr lang="en-US" sz="1400" dirty="0"/>
              <a:t>NIC</a:t>
            </a:r>
          </a:p>
          <a:p>
            <a:pPr marL="285750" indent="-285750">
              <a:buFont typeface="Arial" panose="020B0604020202020204" pitchFamily="34" charset="0"/>
              <a:buChar char="•"/>
            </a:pPr>
            <a:r>
              <a:rPr lang="en-US" sz="1400" dirty="0"/>
              <a:t>Capture</a:t>
            </a:r>
          </a:p>
          <a:p>
            <a:r>
              <a:rPr lang="en-US" sz="1400" dirty="0"/>
              <a:t>Adapter cards are inserted into two types of expansion slots on a motherboard:</a:t>
            </a:r>
          </a:p>
          <a:p>
            <a:pPr marL="285750" indent="-285750">
              <a:buFont typeface="Arial" panose="020B0604020202020204" pitchFamily="34" charset="0"/>
              <a:buChar char="•"/>
            </a:pPr>
            <a:r>
              <a:rPr lang="en-US" sz="1400" dirty="0"/>
              <a:t>Peripheral Component Interconnect (PCI)</a:t>
            </a:r>
          </a:p>
          <a:p>
            <a:pPr marL="285750" indent="-285750">
              <a:buFont typeface="Arial" panose="020B0604020202020204" pitchFamily="34" charset="0"/>
              <a:buChar char="•"/>
            </a:pPr>
            <a:r>
              <a:rPr lang="en-US" sz="1400" dirty="0"/>
              <a:t>PCI Express (PCIe) – PCIe has four types of slots; x1, x4, x8, and x16. </a:t>
            </a:r>
          </a:p>
          <a:p>
            <a:r>
              <a:rPr lang="en-US" sz="1400" dirty="0"/>
              <a:t>    </a:t>
            </a:r>
          </a:p>
        </p:txBody>
      </p:sp>
      <p:pic>
        <p:nvPicPr>
          <p:cNvPr id="4" name="Picture 3" descr="&quot;Select Adapter Cards&quot;&#10;Graphic consists of three separate figures. Figure 1 is titled &quot;PCI&quot; and displays a photograph of motherboard expansion slots. The PCI slot is highlighted. Figure 2 is titled &quot;PCIe x1&quot; and displays a photograph of motherboard expansion slots. The PCIe x1 slot is highlighted. Figure 3 is titled &quot;PCIe x16&quot; and displays a photograph of motherboard expansion slots.The PCI x16 slot is highlighted.">
            <a:extLst>
              <a:ext uri="{FF2B5EF4-FFF2-40B4-BE49-F238E27FC236}">
                <a16:creationId xmlns:a16="http://schemas.microsoft.com/office/drawing/2014/main" id="{869103F7-8D92-44E5-9176-2AAF86B44A21}"/>
              </a:ext>
            </a:extLst>
          </p:cNvPr>
          <p:cNvPicPr>
            <a:picLocks noChangeAspect="1"/>
          </p:cNvPicPr>
          <p:nvPr/>
        </p:nvPicPr>
        <p:blipFill>
          <a:blip r:embed="rId4"/>
          <a:stretch>
            <a:fillRect/>
          </a:stretch>
        </p:blipFill>
        <p:spPr>
          <a:xfrm>
            <a:off x="5944523" y="610043"/>
            <a:ext cx="2156343" cy="1343651"/>
          </a:xfrm>
          <a:prstGeom prst="rect">
            <a:avLst/>
          </a:prstGeom>
        </p:spPr>
      </p:pic>
      <p:sp>
        <p:nvSpPr>
          <p:cNvPr id="5" name="TextBox 4">
            <a:extLst>
              <a:ext uri="{FF2B5EF4-FFF2-40B4-BE49-F238E27FC236}">
                <a16:creationId xmlns:a16="http://schemas.microsoft.com/office/drawing/2014/main" id="{CE78EC3F-11D7-45D2-8707-3F8D408EA0F1}"/>
              </a:ext>
            </a:extLst>
          </p:cNvPr>
          <p:cNvSpPr txBox="1"/>
          <p:nvPr/>
        </p:nvSpPr>
        <p:spPr>
          <a:xfrm>
            <a:off x="5144568" y="1281869"/>
            <a:ext cx="484428" cy="307777"/>
          </a:xfrm>
          <a:prstGeom prst="rect">
            <a:avLst/>
          </a:prstGeom>
          <a:noFill/>
        </p:spPr>
        <p:txBody>
          <a:bodyPr wrap="none" rtlCol="0">
            <a:spAutoFit/>
          </a:bodyPr>
          <a:lstStyle/>
          <a:p>
            <a:r>
              <a:rPr lang="en-US" sz="1400" dirty="0"/>
              <a:t>PCI</a:t>
            </a:r>
          </a:p>
        </p:txBody>
      </p:sp>
      <p:pic>
        <p:nvPicPr>
          <p:cNvPr id="6" name="Picture 5">
            <a:extLst>
              <a:ext uri="{FF2B5EF4-FFF2-40B4-BE49-F238E27FC236}">
                <a16:creationId xmlns:a16="http://schemas.microsoft.com/office/drawing/2014/main" id="{5FDF5CED-D0BE-445D-B302-BEE739E811F2}"/>
              </a:ext>
            </a:extLst>
          </p:cNvPr>
          <p:cNvPicPr>
            <a:picLocks noChangeAspect="1"/>
          </p:cNvPicPr>
          <p:nvPr/>
        </p:nvPicPr>
        <p:blipFill>
          <a:blip r:embed="rId5"/>
          <a:stretch>
            <a:fillRect/>
          </a:stretch>
        </p:blipFill>
        <p:spPr>
          <a:xfrm>
            <a:off x="5943454" y="2055714"/>
            <a:ext cx="2157412" cy="1252537"/>
          </a:xfrm>
          <a:prstGeom prst="rect">
            <a:avLst/>
          </a:prstGeom>
        </p:spPr>
      </p:pic>
      <p:sp>
        <p:nvSpPr>
          <p:cNvPr id="8" name="TextBox 7">
            <a:extLst>
              <a:ext uri="{FF2B5EF4-FFF2-40B4-BE49-F238E27FC236}">
                <a16:creationId xmlns:a16="http://schemas.microsoft.com/office/drawing/2014/main" id="{2BCEEA09-4E43-44C4-8DB1-007D573EEEB7}"/>
              </a:ext>
            </a:extLst>
          </p:cNvPr>
          <p:cNvSpPr txBox="1"/>
          <p:nvPr/>
        </p:nvSpPr>
        <p:spPr>
          <a:xfrm>
            <a:off x="5121862" y="2592368"/>
            <a:ext cx="822661" cy="307777"/>
          </a:xfrm>
          <a:prstGeom prst="rect">
            <a:avLst/>
          </a:prstGeom>
          <a:noFill/>
        </p:spPr>
        <p:txBody>
          <a:bodyPr wrap="none" rtlCol="0">
            <a:spAutoFit/>
          </a:bodyPr>
          <a:lstStyle/>
          <a:p>
            <a:r>
              <a:rPr lang="en-US" sz="1400" dirty="0"/>
              <a:t>PCIe x1</a:t>
            </a:r>
          </a:p>
        </p:txBody>
      </p:sp>
      <p:pic>
        <p:nvPicPr>
          <p:cNvPr id="7" name="Picture 6">
            <a:extLst>
              <a:ext uri="{FF2B5EF4-FFF2-40B4-BE49-F238E27FC236}">
                <a16:creationId xmlns:a16="http://schemas.microsoft.com/office/drawing/2014/main" id="{011B26A9-C170-4E75-A5F2-F9D9F38B4313}"/>
              </a:ext>
            </a:extLst>
          </p:cNvPr>
          <p:cNvPicPr>
            <a:picLocks noChangeAspect="1"/>
          </p:cNvPicPr>
          <p:nvPr/>
        </p:nvPicPr>
        <p:blipFill>
          <a:blip r:embed="rId6"/>
          <a:stretch>
            <a:fillRect/>
          </a:stretch>
        </p:blipFill>
        <p:spPr>
          <a:xfrm>
            <a:off x="5943454" y="3410272"/>
            <a:ext cx="1757362" cy="1319212"/>
          </a:xfrm>
          <a:prstGeom prst="rect">
            <a:avLst/>
          </a:prstGeom>
        </p:spPr>
      </p:pic>
      <p:sp>
        <p:nvSpPr>
          <p:cNvPr id="10" name="TextBox 9">
            <a:extLst>
              <a:ext uri="{FF2B5EF4-FFF2-40B4-BE49-F238E27FC236}">
                <a16:creationId xmlns:a16="http://schemas.microsoft.com/office/drawing/2014/main" id="{317A53A5-C2B8-4A99-8234-95B0A19D749F}"/>
              </a:ext>
            </a:extLst>
          </p:cNvPr>
          <p:cNvSpPr txBox="1"/>
          <p:nvPr/>
        </p:nvSpPr>
        <p:spPr>
          <a:xfrm>
            <a:off x="4975451" y="3815154"/>
            <a:ext cx="922047" cy="307777"/>
          </a:xfrm>
          <a:prstGeom prst="rect">
            <a:avLst/>
          </a:prstGeom>
          <a:noFill/>
        </p:spPr>
        <p:txBody>
          <a:bodyPr wrap="none" rtlCol="0">
            <a:spAutoFit/>
          </a:bodyPr>
          <a:lstStyle/>
          <a:p>
            <a:r>
              <a:rPr lang="en-US" sz="1400" dirty="0"/>
              <a:t>PCIe x16</a:t>
            </a:r>
          </a:p>
        </p:txBody>
      </p:sp>
    </p:spTree>
    <p:custDataLst>
      <p:tags r:id="rId1"/>
    </p:custDataLst>
    <p:extLst>
      <p:ext uri="{BB962C8B-B14F-4D97-AF65-F5344CB8AC3E}">
        <p14:creationId xmlns:p14="http://schemas.microsoft.com/office/powerpoint/2010/main" val="229426288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 and What Do You Already Know? </a:t>
            </a:r>
          </a:p>
        </p:txBody>
      </p:sp>
      <p:sp>
        <p:nvSpPr>
          <p:cNvPr id="7171" name="Rectangle 34"/>
          <p:cNvSpPr>
            <a:spLocks noGrp="1" noChangeArrowheads="1"/>
          </p:cNvSpPr>
          <p:nvPr>
            <p:ph idx="1"/>
          </p:nvPr>
        </p:nvSpPr>
        <p:spPr>
          <a:xfrm>
            <a:off x="145357" y="1103744"/>
            <a:ext cx="8853286" cy="3418829"/>
          </a:xfrm>
        </p:spPr>
        <p:txBody>
          <a:bodyPr/>
          <a:lstStyle/>
          <a:p>
            <a:pPr eaLnBrk="1" hangingPunct="1">
              <a:spcBef>
                <a:spcPct val="30000"/>
              </a:spcBef>
            </a:pPr>
            <a:r>
              <a:rPr lang="en-US" dirty="0"/>
              <a:t>Check Your Understanding activities used to be called Interactive Activities. They simply have a new name. They are designed to let students quickly determine if they understand the content and can proceed, or if they need to review. </a:t>
            </a:r>
          </a:p>
          <a:p>
            <a:pPr eaLnBrk="1" hangingPunct="1">
              <a:spcBef>
                <a:spcPct val="30000"/>
              </a:spcBef>
            </a:pPr>
            <a:r>
              <a:rPr lang="en-US" dirty="0"/>
              <a:t>Check Your Understanding activities </a:t>
            </a:r>
            <a:r>
              <a:rPr lang="en-US" b="1" i="1" dirty="0"/>
              <a:t>do not </a:t>
            </a:r>
            <a:r>
              <a:rPr lang="en-US" dirty="0"/>
              <a:t>affect student grades.</a:t>
            </a:r>
          </a:p>
          <a:p>
            <a:pPr eaLnBrk="1" hangingPunct="1">
              <a:spcBef>
                <a:spcPct val="30000"/>
              </a:spcBef>
            </a:pPr>
            <a:r>
              <a:rPr lang="en-US" dirty="0"/>
              <a:t>Activities listed as What Do You Already Know? are a type of activity in which we ask the student to simply take a guess! It is not meant to evaluate their knowledge. It is only meant to give them a head start in thinking about different topics before they are presented in the course. Students receive addition content in the form of feedback for </a:t>
            </a:r>
            <a:r>
              <a:rPr lang="en-US" b="1" i="1" dirty="0"/>
              <a:t>any</a:t>
            </a:r>
            <a:r>
              <a:rPr lang="en-US" dirty="0"/>
              <a:t> answers they select. </a:t>
            </a:r>
          </a:p>
          <a:p>
            <a:pPr eaLnBrk="1" hangingPunct="1">
              <a:spcBef>
                <a:spcPct val="30000"/>
              </a:spcBef>
            </a:pPr>
            <a:r>
              <a:rPr lang="en-US" dirty="0"/>
              <a:t>What Do You Already Know? activities </a:t>
            </a:r>
            <a:r>
              <a:rPr lang="en-US" b="1" i="1" dirty="0"/>
              <a:t>do not directly </a:t>
            </a:r>
            <a:r>
              <a:rPr lang="en-US" dirty="0"/>
              <a:t>affect student grades; however, the feedback may contain content which appears later in quizzes and exams, so it is important that students complete the What Do You Already Know? activities. </a:t>
            </a:r>
          </a:p>
          <a:p>
            <a:pPr>
              <a:spcBef>
                <a:spcPct val="30000"/>
              </a:spcBef>
            </a:pPr>
            <a:r>
              <a:rPr lang="en-US" dirty="0"/>
              <a:t>There are no separate slides for these activities in the PPT. They are listed in the notes area of the slide that appears before these activities.</a:t>
            </a:r>
          </a:p>
          <a:p>
            <a:pPr marL="0" indent="0" eaLnBrk="1" hangingPunct="1">
              <a:spcBef>
                <a:spcPct val="30000"/>
              </a:spcBef>
              <a:buNone/>
            </a:pPr>
            <a:endParaRPr lang="en-US" dirty="0"/>
          </a:p>
        </p:txBody>
      </p:sp>
    </p:spTree>
    <p:custDataLst>
      <p:tags r:id="rId1"/>
    </p:custDataLst>
    <p:extLst>
      <p:ext uri="{BB962C8B-B14F-4D97-AF65-F5344CB8AC3E}">
        <p14:creationId xmlns:p14="http://schemas.microsoft.com/office/powerpoint/2010/main" val="1533357529"/>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the Adapter Cards</a:t>
            </a:r>
            <a:br>
              <a:rPr lang="en-US" altLang="en-US" sz="1600" dirty="0"/>
            </a:br>
            <a:r>
              <a:rPr lang="en-US" altLang="en-US" dirty="0"/>
              <a:t>Other Factors for Adapter Card Selection</a:t>
            </a:r>
          </a:p>
        </p:txBody>
      </p:sp>
      <p:pic>
        <p:nvPicPr>
          <p:cNvPr id="2" name="Picture 1" descr="&quot;Other Factors for Adapter Card Selection&quot;&#10;Graphic consists of seven separate figures. The buttons each have a photograph of a specific type of adapter card and a description of the card below the photograph. Instructions: Click each of the adapter card types in the figure to learn about other factors to consider when purchasing new adapter cards. Figure 1: Photograph of external connection adapter cards. Title: Other Factors for Adapter Card Selection. Description: Before purchasing an adapter card, consider the following questions: What are the user's current and future needs?, Is there an open and compatible expansion slot available?, What are the possible configuration options?. Figure 2: Photograph of a graphics card. Title: Factors to consider when purchasing a new graphics adapter card. List of factors: Slot type, Amount and speed of video RAM (VRAM), Graphics Processor Unit (GPU), and Maximum Resolution. Figure 3: Photograph of a sound card. Title: Factors to consider when purchasing a new sound card. List of factors: Slot type, Digital signal processor (DSP), Port and connection types, Signal-to-noise ratio. Figure 4: Photograph of a storage controller card. Title: Factors to consider when purchasing a new storage controller card. List of factors: Slot type, connector quantity, internal or external connectors, card size, controller card RAM. Figure 5: Photograph of I/O card. Title: Factors to consider when purchasing a new I/O card. List of factors: Slot ratio, I/O port type, I/O port quantity, additional power requirements. Figure 6: Photograph of a Network Interface card (NIC). Title: Factors to consider when purchasing a new NIC. List of factors: Slot type, speed, connector type, wired or wireless connections, standards compatibility. Figure 7: Photograph of a Video Capture card. Title: Factors to consider when purchasing a new capture cards. List of factors: Storage, resolution and frame rate,I/O port, format standards, input interface types.">
            <a:extLst>
              <a:ext uri="{FF2B5EF4-FFF2-40B4-BE49-F238E27FC236}">
                <a16:creationId xmlns:a16="http://schemas.microsoft.com/office/drawing/2014/main" id="{D4C209F4-184E-4071-9A20-77C36EE20684}"/>
              </a:ext>
            </a:extLst>
          </p:cNvPr>
          <p:cNvPicPr>
            <a:picLocks noChangeAspect="1"/>
          </p:cNvPicPr>
          <p:nvPr/>
        </p:nvPicPr>
        <p:blipFill>
          <a:blip r:embed="rId4"/>
          <a:stretch>
            <a:fillRect/>
          </a:stretch>
        </p:blipFill>
        <p:spPr>
          <a:xfrm>
            <a:off x="2244918" y="2646124"/>
            <a:ext cx="4124325" cy="1628775"/>
          </a:xfrm>
          <a:prstGeom prst="rect">
            <a:avLst/>
          </a:prstGeom>
        </p:spPr>
      </p:pic>
      <p:pic>
        <p:nvPicPr>
          <p:cNvPr id="3" name="Picture 2">
            <a:extLst>
              <a:ext uri="{FF2B5EF4-FFF2-40B4-BE49-F238E27FC236}">
                <a16:creationId xmlns:a16="http://schemas.microsoft.com/office/drawing/2014/main" id="{BF2E6D2F-36A2-4764-8364-01613157C643}"/>
              </a:ext>
            </a:extLst>
          </p:cNvPr>
          <p:cNvPicPr>
            <a:picLocks noChangeAspect="1"/>
          </p:cNvPicPr>
          <p:nvPr/>
        </p:nvPicPr>
        <p:blipFill>
          <a:blip r:embed="rId5"/>
          <a:stretch>
            <a:fillRect/>
          </a:stretch>
        </p:blipFill>
        <p:spPr>
          <a:xfrm>
            <a:off x="683663" y="1162229"/>
            <a:ext cx="7581718" cy="988920"/>
          </a:xfrm>
          <a:prstGeom prst="rect">
            <a:avLst/>
          </a:prstGeom>
        </p:spPr>
      </p:pic>
    </p:spTree>
    <p:custDataLst>
      <p:tags r:id="rId1"/>
    </p:custDataLst>
    <p:extLst>
      <p:ext uri="{BB962C8B-B14F-4D97-AF65-F5344CB8AC3E}">
        <p14:creationId xmlns:p14="http://schemas.microsoft.com/office/powerpoint/2010/main" val="2137129562"/>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the Adapter Cards</a:t>
            </a:r>
            <a:br>
              <a:rPr lang="en-US" altLang="en-US" sz="1600" dirty="0"/>
            </a:br>
            <a:r>
              <a:rPr lang="en-US" altLang="en-US" dirty="0"/>
              <a:t>Install the Adapter Cards</a:t>
            </a:r>
          </a:p>
        </p:txBody>
      </p:sp>
      <p:sp>
        <p:nvSpPr>
          <p:cNvPr id="4" name="TextBox 3">
            <a:extLst>
              <a:ext uri="{FF2B5EF4-FFF2-40B4-BE49-F238E27FC236}">
                <a16:creationId xmlns:a16="http://schemas.microsoft.com/office/drawing/2014/main" id="{3B1A6518-04CA-4D5C-800A-2FB15DAFC0E9}"/>
              </a:ext>
            </a:extLst>
          </p:cNvPr>
          <p:cNvSpPr txBox="1"/>
          <p:nvPr/>
        </p:nvSpPr>
        <p:spPr>
          <a:xfrm>
            <a:off x="68368" y="817424"/>
            <a:ext cx="4195984" cy="3108543"/>
          </a:xfrm>
          <a:prstGeom prst="rect">
            <a:avLst/>
          </a:prstGeom>
          <a:noFill/>
        </p:spPr>
        <p:txBody>
          <a:bodyPr wrap="square" rtlCol="0">
            <a:spAutoFit/>
          </a:bodyPr>
          <a:lstStyle/>
          <a:p>
            <a:r>
              <a:rPr lang="en-US" sz="1400" dirty="0"/>
              <a:t>Expansion cards are installed into an appropriate slot on the motherboard. </a:t>
            </a:r>
          </a:p>
          <a:p>
            <a:endParaRPr lang="en-US" sz="1400" b="1" dirty="0"/>
          </a:p>
          <a:p>
            <a:pPr marL="285750" indent="-285750">
              <a:buFont typeface="Arial" panose="020B0604020202020204" pitchFamily="34" charset="0"/>
              <a:buChar char="•"/>
            </a:pPr>
            <a:r>
              <a:rPr lang="en-US" sz="1400" b="1" dirty="0"/>
              <a:t>Installation Tip</a:t>
            </a:r>
            <a:r>
              <a:rPr lang="en-US" sz="1400" dirty="0"/>
              <a:t>: Research the length of the video card. Longer cards may not be compatible with certain motherboards. Some adapter cards may come with mounting brackets of different heights to accommodate these cases.</a:t>
            </a:r>
          </a:p>
          <a:p>
            <a:pPr marL="285750" indent="-285750">
              <a:buFont typeface="Arial" panose="020B0604020202020204" pitchFamily="34" charset="0"/>
              <a:buChar char="•"/>
            </a:pPr>
            <a:r>
              <a:rPr lang="en-US" sz="1400" b="1" dirty="0"/>
              <a:t>Installation Tip</a:t>
            </a:r>
            <a:r>
              <a:rPr lang="en-US" sz="1400" dirty="0"/>
              <a:t>: Some cases have small slots at the bottom of the hole where the cover was removed. Slide the bottom of the mounting bracket into this slot before seating the card.</a:t>
            </a:r>
          </a:p>
          <a:p>
            <a:endParaRPr lang="en-US" sz="1400" dirty="0"/>
          </a:p>
        </p:txBody>
      </p:sp>
      <p:pic>
        <p:nvPicPr>
          <p:cNvPr id="5" name="Picture 4" descr="&quot;Install the Adapter Cards&quot;&#10;Graphic titled &quot;Remove Metal Cover&quot;. Graphic consists of photograph of the inside of a computer case showing the expansion slot covers. A hand is removing a slot cover from the case.">
            <a:extLst>
              <a:ext uri="{FF2B5EF4-FFF2-40B4-BE49-F238E27FC236}">
                <a16:creationId xmlns:a16="http://schemas.microsoft.com/office/drawing/2014/main" id="{A4371222-AA4F-4346-9B6A-44EAE5966B9D}"/>
              </a:ext>
            </a:extLst>
          </p:cNvPr>
          <p:cNvPicPr>
            <a:picLocks noChangeAspect="1"/>
          </p:cNvPicPr>
          <p:nvPr/>
        </p:nvPicPr>
        <p:blipFill>
          <a:blip r:embed="rId4"/>
          <a:stretch>
            <a:fillRect/>
          </a:stretch>
        </p:blipFill>
        <p:spPr>
          <a:xfrm>
            <a:off x="4264352" y="817424"/>
            <a:ext cx="4545026" cy="2777516"/>
          </a:xfrm>
          <a:prstGeom prst="rect">
            <a:avLst/>
          </a:prstGeom>
        </p:spPr>
      </p:pic>
    </p:spTree>
    <p:custDataLst>
      <p:tags r:id="rId1"/>
    </p:custDataLst>
    <p:extLst>
      <p:ext uri="{BB962C8B-B14F-4D97-AF65-F5344CB8AC3E}">
        <p14:creationId xmlns:p14="http://schemas.microsoft.com/office/powerpoint/2010/main" val="693569686"/>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the Adapter Cards</a:t>
            </a:r>
            <a:br>
              <a:rPr lang="en-US" altLang="en-US" sz="1600" dirty="0"/>
            </a:br>
            <a:r>
              <a:rPr lang="en-US" altLang="en-US" dirty="0"/>
              <a:t>Lab - Install Adapter Card</a:t>
            </a:r>
          </a:p>
        </p:txBody>
      </p:sp>
      <p:sp>
        <p:nvSpPr>
          <p:cNvPr id="6" name="TextBox 5">
            <a:extLst>
              <a:ext uri="{FF2B5EF4-FFF2-40B4-BE49-F238E27FC236}">
                <a16:creationId xmlns:a16="http://schemas.microsoft.com/office/drawing/2014/main" id="{3A8AB0EB-7261-4C8E-9CD2-985890A472CF}"/>
              </a:ext>
            </a:extLst>
          </p:cNvPr>
          <p:cNvSpPr txBox="1"/>
          <p:nvPr/>
        </p:nvSpPr>
        <p:spPr>
          <a:xfrm>
            <a:off x="285324" y="1186395"/>
            <a:ext cx="7661072" cy="369332"/>
          </a:xfrm>
          <a:prstGeom prst="rect">
            <a:avLst/>
          </a:prstGeom>
          <a:noFill/>
        </p:spPr>
        <p:txBody>
          <a:bodyPr wrap="none" rtlCol="0">
            <a:spAutoFit/>
          </a:bodyPr>
          <a:lstStyle/>
          <a:p>
            <a:r>
              <a:rPr lang="en-US" dirty="0"/>
              <a:t>In this lab, you will install a NIC, a wireless NIC, and a video adapter card</a:t>
            </a:r>
          </a:p>
        </p:txBody>
      </p:sp>
    </p:spTree>
    <p:custDataLst>
      <p:tags r:id="rId1"/>
    </p:custDataLst>
    <p:extLst>
      <p:ext uri="{BB962C8B-B14F-4D97-AF65-F5344CB8AC3E}">
        <p14:creationId xmlns:p14="http://schemas.microsoft.com/office/powerpoint/2010/main" val="244923829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Select Additional Storage</a:t>
            </a:r>
            <a:br>
              <a:rPr lang="en-US" altLang="en-US" sz="1600" dirty="0"/>
            </a:br>
            <a:r>
              <a:rPr lang="en-US" altLang="en-US" dirty="0"/>
              <a:t>Select a Media Reader</a:t>
            </a:r>
          </a:p>
        </p:txBody>
      </p:sp>
      <p:sp>
        <p:nvSpPr>
          <p:cNvPr id="2" name="Rectangle 1">
            <a:extLst>
              <a:ext uri="{FF2B5EF4-FFF2-40B4-BE49-F238E27FC236}">
                <a16:creationId xmlns:a16="http://schemas.microsoft.com/office/drawing/2014/main" id="{4FF69945-3AF0-4650-8694-C0F6D7792082}"/>
              </a:ext>
            </a:extLst>
          </p:cNvPr>
          <p:cNvSpPr/>
          <p:nvPr/>
        </p:nvSpPr>
        <p:spPr>
          <a:xfrm>
            <a:off x="209371" y="910039"/>
            <a:ext cx="2944027" cy="2462213"/>
          </a:xfrm>
          <a:prstGeom prst="rect">
            <a:avLst/>
          </a:prstGeom>
        </p:spPr>
        <p:txBody>
          <a:bodyPr wrap="square">
            <a:spAutoFit/>
          </a:bodyPr>
          <a:lstStyle/>
          <a:p>
            <a:r>
              <a:rPr lang="en-US" sz="1400" dirty="0"/>
              <a:t>Several media card formats have been developed over the years including:</a:t>
            </a:r>
          </a:p>
          <a:p>
            <a:pPr>
              <a:buFont typeface="Arial" panose="020B0604020202020204" pitchFamily="34" charset="0"/>
              <a:buChar char="•"/>
            </a:pPr>
            <a:r>
              <a:rPr lang="en-US" sz="1400" b="1" dirty="0"/>
              <a:t>Secure digital (SD</a:t>
            </a:r>
          </a:p>
          <a:p>
            <a:pPr>
              <a:buFont typeface="Arial" panose="020B0604020202020204" pitchFamily="34" charset="0"/>
              <a:buChar char="•"/>
            </a:pPr>
            <a:r>
              <a:rPr lang="en-US" sz="1400" b="1" dirty="0"/>
              <a:t>MicroSD</a:t>
            </a:r>
            <a:r>
              <a:rPr lang="en-US" sz="1400" dirty="0"/>
              <a:t> </a:t>
            </a:r>
          </a:p>
          <a:p>
            <a:pPr>
              <a:buFont typeface="Arial" panose="020B0604020202020204" pitchFamily="34" charset="0"/>
              <a:buChar char="•"/>
            </a:pPr>
            <a:r>
              <a:rPr lang="en-US" sz="1400" b="1" dirty="0"/>
              <a:t>MiniSD</a:t>
            </a:r>
            <a:r>
              <a:rPr lang="en-US" sz="1400" dirty="0"/>
              <a:t> </a:t>
            </a:r>
          </a:p>
          <a:p>
            <a:pPr>
              <a:buFont typeface="Arial" panose="020B0604020202020204" pitchFamily="34" charset="0"/>
              <a:buChar char="•"/>
            </a:pPr>
            <a:r>
              <a:rPr lang="en-US" sz="1400" b="1" dirty="0"/>
              <a:t>CompactFlash</a:t>
            </a:r>
            <a:endParaRPr lang="en-US" sz="1400" dirty="0"/>
          </a:p>
          <a:p>
            <a:pPr>
              <a:buFont typeface="Arial" panose="020B0604020202020204" pitchFamily="34" charset="0"/>
              <a:buChar char="•"/>
            </a:pPr>
            <a:r>
              <a:rPr lang="en-US" sz="1400" b="1" dirty="0"/>
              <a:t>Memory</a:t>
            </a:r>
            <a:r>
              <a:rPr lang="en-US" sz="1400" dirty="0"/>
              <a:t> </a:t>
            </a:r>
            <a:r>
              <a:rPr lang="en-US" sz="1400" b="1" dirty="0"/>
              <a:t>Stick</a:t>
            </a:r>
            <a:r>
              <a:rPr lang="en-US" sz="1400" dirty="0"/>
              <a:t> </a:t>
            </a:r>
          </a:p>
          <a:p>
            <a:endParaRPr lang="en-US" sz="1400" dirty="0"/>
          </a:p>
          <a:p>
            <a:r>
              <a:rPr lang="en-US" sz="1400" dirty="0"/>
              <a:t>Choose a media reader based on current and future needs. </a:t>
            </a:r>
          </a:p>
        </p:txBody>
      </p:sp>
      <p:pic>
        <p:nvPicPr>
          <p:cNvPr id="3" name="Picture 2" descr="&quot;Select a Media Reader&quot;&#10;The image is titled &quot;Purchasing a new media reader&quot; and contains a photograph of a media reader with a list of New Media Reader Factors. List of factors: Media cards supported, internal or external, size, connector type.">
            <a:extLst>
              <a:ext uri="{FF2B5EF4-FFF2-40B4-BE49-F238E27FC236}">
                <a16:creationId xmlns:a16="http://schemas.microsoft.com/office/drawing/2014/main" id="{955E8A5D-98C4-4B43-8E54-BF8B88F4DA10}"/>
              </a:ext>
            </a:extLst>
          </p:cNvPr>
          <p:cNvPicPr>
            <a:picLocks noChangeAspect="1"/>
          </p:cNvPicPr>
          <p:nvPr/>
        </p:nvPicPr>
        <p:blipFill>
          <a:blip r:embed="rId4"/>
          <a:stretch>
            <a:fillRect/>
          </a:stretch>
        </p:blipFill>
        <p:spPr>
          <a:xfrm>
            <a:off x="4143197" y="798944"/>
            <a:ext cx="2976098" cy="3314611"/>
          </a:xfrm>
          <a:prstGeom prst="rect">
            <a:avLst/>
          </a:prstGeom>
        </p:spPr>
      </p:pic>
    </p:spTree>
    <p:custDataLst>
      <p:tags r:id="rId1"/>
    </p:custDataLst>
    <p:extLst>
      <p:ext uri="{BB962C8B-B14F-4D97-AF65-F5344CB8AC3E}">
        <p14:creationId xmlns:p14="http://schemas.microsoft.com/office/powerpoint/2010/main" val="289754014"/>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Select Additional Storage</a:t>
            </a:r>
            <a:br>
              <a:rPr lang="en-US" altLang="en-US" sz="1600" dirty="0"/>
            </a:br>
            <a:r>
              <a:rPr lang="en-US" altLang="en-US" dirty="0"/>
              <a:t>Select External Storage</a:t>
            </a:r>
          </a:p>
        </p:txBody>
      </p:sp>
      <p:sp>
        <p:nvSpPr>
          <p:cNvPr id="5" name="TextBox 4">
            <a:extLst>
              <a:ext uri="{FF2B5EF4-FFF2-40B4-BE49-F238E27FC236}">
                <a16:creationId xmlns:a16="http://schemas.microsoft.com/office/drawing/2014/main" id="{5D87140A-B6B4-44A5-A5C8-F9A0A5F4BB5F}"/>
              </a:ext>
            </a:extLst>
          </p:cNvPr>
          <p:cNvSpPr txBox="1"/>
          <p:nvPr/>
        </p:nvSpPr>
        <p:spPr>
          <a:xfrm>
            <a:off x="367470" y="858852"/>
            <a:ext cx="3170490" cy="3539430"/>
          </a:xfrm>
          <a:prstGeom prst="rect">
            <a:avLst/>
          </a:prstGeom>
          <a:noFill/>
        </p:spPr>
        <p:txBody>
          <a:bodyPr wrap="square" rtlCol="0">
            <a:spAutoFit/>
          </a:bodyPr>
          <a:lstStyle/>
          <a:p>
            <a:r>
              <a:rPr lang="en-US" sz="1400" dirty="0"/>
              <a:t>External USB flash drives, sometimes called thumb drives, are commonly used as removable external storage. External storage devices connect to an external port using USB, eSATA, or Thunderbolt ports.</a:t>
            </a:r>
          </a:p>
          <a:p>
            <a:endParaRPr lang="en-US" sz="1400" dirty="0"/>
          </a:p>
          <a:p>
            <a:r>
              <a:rPr lang="en-US" sz="1400" dirty="0"/>
              <a:t>Choose the correct type of external storage for your customer’s needs. For example, if your customer needs to transfer a small amount of data, such as a single presentation, an external flash drive is a good choice. If your customer needs to back up or transfer large amounts of data, choose an external hard drive.</a:t>
            </a:r>
          </a:p>
        </p:txBody>
      </p:sp>
      <p:pic>
        <p:nvPicPr>
          <p:cNvPr id="4" name="Picture 3" descr="&quot;Select External Storage&quot;&#10;Graphic is titled &quot;Purchasing a New External Storage Factors&quot; and contains a photograph of an external flash drive and a list of New External Storage Factors. List of factors: Port type, storage capacity, speed, portability, and power requirements. The figure on this page shows an image of an external flash drive. The figure also lists the following factors to be considered before purchasing a new external storage solution: Port type, storage capacity, speed, portability, power requirements.">
            <a:extLst>
              <a:ext uri="{FF2B5EF4-FFF2-40B4-BE49-F238E27FC236}">
                <a16:creationId xmlns:a16="http://schemas.microsoft.com/office/drawing/2014/main" id="{6F68574C-3937-439E-BF80-A1E8681BA244}"/>
              </a:ext>
            </a:extLst>
          </p:cNvPr>
          <p:cNvPicPr>
            <a:picLocks noChangeAspect="1"/>
          </p:cNvPicPr>
          <p:nvPr/>
        </p:nvPicPr>
        <p:blipFill>
          <a:blip r:embed="rId4"/>
          <a:stretch>
            <a:fillRect/>
          </a:stretch>
        </p:blipFill>
        <p:spPr>
          <a:xfrm>
            <a:off x="3950604" y="1226293"/>
            <a:ext cx="4825926" cy="2011405"/>
          </a:xfrm>
          <a:prstGeom prst="rect">
            <a:avLst/>
          </a:prstGeom>
        </p:spPr>
      </p:pic>
    </p:spTree>
    <p:custDataLst>
      <p:tags r:id="rId1"/>
    </p:custDataLst>
    <p:extLst>
      <p:ext uri="{BB962C8B-B14F-4D97-AF65-F5344CB8AC3E}">
        <p14:creationId xmlns:p14="http://schemas.microsoft.com/office/powerpoint/2010/main" val="2831300245"/>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the Cables</a:t>
            </a:r>
            <a:br>
              <a:rPr lang="en-US" altLang="en-US" sz="1600" dirty="0"/>
            </a:br>
            <a:r>
              <a:rPr lang="en-US" altLang="en-US" dirty="0"/>
              <a:t>Video Demonstration – Connect the Internal Power Cables</a:t>
            </a:r>
          </a:p>
        </p:txBody>
      </p:sp>
      <p:sp>
        <p:nvSpPr>
          <p:cNvPr id="4" name="Rectangle 3">
            <a:extLst>
              <a:ext uri="{FF2B5EF4-FFF2-40B4-BE49-F238E27FC236}">
                <a16:creationId xmlns:a16="http://schemas.microsoft.com/office/drawing/2014/main" id="{D4F98747-B83C-484C-8B50-EBA711851CB1}"/>
              </a:ext>
            </a:extLst>
          </p:cNvPr>
          <p:cNvSpPr/>
          <p:nvPr/>
        </p:nvSpPr>
        <p:spPr>
          <a:xfrm>
            <a:off x="147336" y="798944"/>
            <a:ext cx="8725060" cy="2031325"/>
          </a:xfrm>
          <a:prstGeom prst="rect">
            <a:avLst/>
          </a:prstGeom>
        </p:spPr>
        <p:txBody>
          <a:bodyPr wrap="square">
            <a:spAutoFit/>
          </a:bodyPr>
          <a:lstStyle/>
          <a:p>
            <a:r>
              <a:rPr lang="en-US" dirty="0"/>
              <a:t>This is a video demonstration about connecting the internal power cables:</a:t>
            </a:r>
          </a:p>
          <a:p>
            <a:r>
              <a:rPr lang="en-US" dirty="0"/>
              <a:t>Step 1: Align the 24-pin ATX power connector to the socket on the motherboard.</a:t>
            </a:r>
          </a:p>
          <a:p>
            <a:r>
              <a:rPr lang="en-US" dirty="0"/>
              <a:t>Step 2: Gently press down on the connector until the clip clicks into place.</a:t>
            </a:r>
          </a:p>
          <a:p>
            <a:r>
              <a:rPr lang="en-US" dirty="0"/>
              <a:t>Step 3: Align the 4-pin auxiliary power connector to the socket on the motherboard.</a:t>
            </a:r>
          </a:p>
          <a:p>
            <a:r>
              <a:rPr lang="en-US" dirty="0"/>
              <a:t>Step 4: Gently press down on the connector until the clip clicks into place.</a:t>
            </a:r>
          </a:p>
          <a:p>
            <a:r>
              <a:rPr lang="en-US" dirty="0"/>
              <a:t>Step 5: Align the CPU fan power connector to the socket on the motherboard.</a:t>
            </a:r>
          </a:p>
          <a:p>
            <a:r>
              <a:rPr lang="en-US" dirty="0"/>
              <a:t>Step 6: Gently press down on the connector until the clip clicks into place.</a:t>
            </a:r>
          </a:p>
        </p:txBody>
      </p:sp>
    </p:spTree>
    <p:custDataLst>
      <p:tags r:id="rId1"/>
    </p:custDataLst>
    <p:extLst>
      <p:ext uri="{BB962C8B-B14F-4D97-AF65-F5344CB8AC3E}">
        <p14:creationId xmlns:p14="http://schemas.microsoft.com/office/powerpoint/2010/main" val="1761060976"/>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the Cables</a:t>
            </a:r>
            <a:br>
              <a:rPr lang="en-US" altLang="en-US" sz="1600" dirty="0"/>
            </a:br>
            <a:r>
              <a:rPr lang="en-US" altLang="en-US" dirty="0"/>
              <a:t>Video Demonstration – Connect the Internal Data Cables</a:t>
            </a:r>
          </a:p>
        </p:txBody>
      </p:sp>
      <p:sp>
        <p:nvSpPr>
          <p:cNvPr id="4" name="Rectangle 3">
            <a:extLst>
              <a:ext uri="{FF2B5EF4-FFF2-40B4-BE49-F238E27FC236}">
                <a16:creationId xmlns:a16="http://schemas.microsoft.com/office/drawing/2014/main" id="{959D147E-8D32-486A-9A95-C6CC31B5E3C9}"/>
              </a:ext>
            </a:extLst>
          </p:cNvPr>
          <p:cNvSpPr/>
          <p:nvPr/>
        </p:nvSpPr>
        <p:spPr>
          <a:xfrm>
            <a:off x="147336" y="798944"/>
            <a:ext cx="8725060" cy="1200329"/>
          </a:xfrm>
          <a:prstGeom prst="rect">
            <a:avLst/>
          </a:prstGeom>
        </p:spPr>
        <p:txBody>
          <a:bodyPr wrap="square">
            <a:spAutoFit/>
          </a:bodyPr>
          <a:lstStyle/>
          <a:p>
            <a:r>
              <a:rPr lang="en-US" dirty="0"/>
              <a:t>This is a video demonstration about connecting the internal data cables:</a:t>
            </a:r>
          </a:p>
          <a:p>
            <a:r>
              <a:rPr lang="en-US" dirty="0"/>
              <a:t>Step 1: Align the SATA cable and plug one end into the motherboard socket.</a:t>
            </a:r>
          </a:p>
          <a:p>
            <a:r>
              <a:rPr lang="en-US" dirty="0"/>
              <a:t>Step 2: Align the other end of the SATA cable and plug it into the smaller SATA port on the drive.</a:t>
            </a:r>
          </a:p>
        </p:txBody>
      </p:sp>
    </p:spTree>
    <p:custDataLst>
      <p:tags r:id="rId1"/>
    </p:custDataLst>
    <p:extLst>
      <p:ext uri="{BB962C8B-B14F-4D97-AF65-F5344CB8AC3E}">
        <p14:creationId xmlns:p14="http://schemas.microsoft.com/office/powerpoint/2010/main" val="2075069170"/>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the Cables</a:t>
            </a:r>
            <a:br>
              <a:rPr lang="en-US" altLang="en-US" sz="1600" dirty="0"/>
            </a:br>
            <a:r>
              <a:rPr lang="en-US" altLang="en-US" dirty="0"/>
              <a:t>Lab – Install Internal Cables</a:t>
            </a:r>
          </a:p>
        </p:txBody>
      </p:sp>
      <p:sp>
        <p:nvSpPr>
          <p:cNvPr id="4" name="TextBox 3">
            <a:extLst>
              <a:ext uri="{FF2B5EF4-FFF2-40B4-BE49-F238E27FC236}">
                <a16:creationId xmlns:a16="http://schemas.microsoft.com/office/drawing/2014/main" id="{7DEB1EB3-EAD0-4CD0-A732-D0134BC0AD9D}"/>
              </a:ext>
            </a:extLst>
          </p:cNvPr>
          <p:cNvSpPr txBox="1"/>
          <p:nvPr/>
        </p:nvSpPr>
        <p:spPr>
          <a:xfrm>
            <a:off x="1494692" y="2189285"/>
            <a:ext cx="4608954" cy="646331"/>
          </a:xfrm>
          <a:prstGeom prst="rect">
            <a:avLst/>
          </a:prstGeom>
          <a:noFill/>
        </p:spPr>
        <p:txBody>
          <a:bodyPr wrap="none" rtlCol="0">
            <a:spAutoFit/>
          </a:bodyPr>
          <a:lstStyle/>
          <a:p>
            <a:r>
              <a:rPr lang="en-US" dirty="0"/>
              <a:t>In this lab, you will install the internal power</a:t>
            </a:r>
          </a:p>
          <a:p>
            <a:r>
              <a:rPr lang="en-US" dirty="0"/>
              <a:t> and data cables in the computer.</a:t>
            </a:r>
          </a:p>
        </p:txBody>
      </p:sp>
    </p:spTree>
    <p:custDataLst>
      <p:tags r:id="rId1"/>
    </p:custDataLst>
    <p:extLst>
      <p:ext uri="{BB962C8B-B14F-4D97-AF65-F5344CB8AC3E}">
        <p14:creationId xmlns:p14="http://schemas.microsoft.com/office/powerpoint/2010/main" val="333235557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the Cables</a:t>
            </a:r>
            <a:br>
              <a:rPr lang="en-US" altLang="en-US" sz="1600" dirty="0"/>
            </a:br>
            <a:r>
              <a:rPr lang="en-US" altLang="en-US" dirty="0"/>
              <a:t>Video Demonstration – Install the Front Panel Cables</a:t>
            </a:r>
          </a:p>
        </p:txBody>
      </p:sp>
      <p:sp>
        <p:nvSpPr>
          <p:cNvPr id="4" name="Rectangle 3">
            <a:extLst>
              <a:ext uri="{FF2B5EF4-FFF2-40B4-BE49-F238E27FC236}">
                <a16:creationId xmlns:a16="http://schemas.microsoft.com/office/drawing/2014/main" id="{898EFF81-0B5F-417A-8439-59108BC649A5}"/>
              </a:ext>
            </a:extLst>
          </p:cNvPr>
          <p:cNvSpPr/>
          <p:nvPr/>
        </p:nvSpPr>
        <p:spPr>
          <a:xfrm>
            <a:off x="147336" y="798944"/>
            <a:ext cx="8725060" cy="3970318"/>
          </a:xfrm>
          <a:prstGeom prst="rect">
            <a:avLst/>
          </a:prstGeom>
        </p:spPr>
        <p:txBody>
          <a:bodyPr wrap="square">
            <a:spAutoFit/>
          </a:bodyPr>
          <a:lstStyle/>
          <a:p>
            <a:r>
              <a:rPr lang="en-US" dirty="0"/>
              <a:t>This is a video demonstration about connecting the front panel cables:</a:t>
            </a:r>
          </a:p>
          <a:p>
            <a:r>
              <a:rPr lang="en-US" dirty="0"/>
              <a:t>Step 1: Plug the power cable into the system panel connector in the location marked PWR_SW.</a:t>
            </a:r>
          </a:p>
          <a:p>
            <a:r>
              <a:rPr lang="en-US" dirty="0"/>
              <a:t>Step 2: Plug the reset cable into the system panel connector in the location marked RESET.</a:t>
            </a:r>
          </a:p>
          <a:p>
            <a:r>
              <a:rPr lang="en-US" dirty="0"/>
              <a:t>Step 3: Plug the power LED cable into the system panel connector in the location marked PWR_LED.</a:t>
            </a:r>
          </a:p>
          <a:p>
            <a:r>
              <a:rPr lang="en-US" dirty="0"/>
              <a:t>Step 4: Plug the drive activity LED into the system panel connector in the location marked HDD_LED.</a:t>
            </a:r>
          </a:p>
          <a:p>
            <a:r>
              <a:rPr lang="en-US" dirty="0"/>
              <a:t>Step 5: Plug the speaker cable into the system panel connector in the location marked SPEAKER.</a:t>
            </a:r>
          </a:p>
          <a:p>
            <a:r>
              <a:rPr lang="en-US" dirty="0"/>
              <a:t>Step 6: Plug the USB cable into the USB connector.</a:t>
            </a:r>
          </a:p>
          <a:p>
            <a:r>
              <a:rPr lang="en-US" dirty="0"/>
              <a:t>Step 7: Plug the audio cable into the audio connector.</a:t>
            </a:r>
          </a:p>
          <a:p>
            <a:endParaRPr lang="en-US" dirty="0"/>
          </a:p>
        </p:txBody>
      </p:sp>
    </p:spTree>
    <p:custDataLst>
      <p:tags r:id="rId1"/>
    </p:custDataLst>
    <p:extLst>
      <p:ext uri="{BB962C8B-B14F-4D97-AF65-F5344CB8AC3E}">
        <p14:creationId xmlns:p14="http://schemas.microsoft.com/office/powerpoint/2010/main" val="1522265084"/>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the Cables</a:t>
            </a:r>
            <a:br>
              <a:rPr lang="en-US" altLang="en-US" sz="1600" dirty="0"/>
            </a:br>
            <a:r>
              <a:rPr lang="en-US" altLang="en-US" dirty="0"/>
              <a:t>Install the Front Panel Cables</a:t>
            </a:r>
          </a:p>
        </p:txBody>
      </p:sp>
      <p:sp>
        <p:nvSpPr>
          <p:cNvPr id="2" name="TextBox 1">
            <a:extLst>
              <a:ext uri="{FF2B5EF4-FFF2-40B4-BE49-F238E27FC236}">
                <a16:creationId xmlns:a16="http://schemas.microsoft.com/office/drawing/2014/main" id="{8A16CFE5-2DBF-4EF4-B963-87B01DB2435C}"/>
              </a:ext>
            </a:extLst>
          </p:cNvPr>
          <p:cNvSpPr txBox="1"/>
          <p:nvPr/>
        </p:nvSpPr>
        <p:spPr>
          <a:xfrm>
            <a:off x="90727" y="798944"/>
            <a:ext cx="2122634" cy="3539430"/>
          </a:xfrm>
          <a:prstGeom prst="rect">
            <a:avLst/>
          </a:prstGeom>
          <a:noFill/>
        </p:spPr>
        <p:txBody>
          <a:bodyPr wrap="square" rtlCol="0">
            <a:spAutoFit/>
          </a:bodyPr>
          <a:lstStyle/>
          <a:p>
            <a:r>
              <a:rPr lang="en-US" sz="1400" dirty="0"/>
              <a:t>A computer case typically has a power button and visible activity lights on the front of the case. The case will include front panel cables that must be connected to a common system panel connector on a motherboard. Writing on the motherboard near the system panel connector shows where each cable is connected.</a:t>
            </a:r>
          </a:p>
        </p:txBody>
      </p:sp>
      <p:pic>
        <p:nvPicPr>
          <p:cNvPr id="4" name="Picture 3" descr="&quot;Front Panel and System Panel Connectors&quot;&#10;There are two images. Image 1 is titled &quot;Front Panel Connectors&quot; and shows a photograph of connector wires for HDD LEDs, Reset SW, +P LED, -P LED, and POWER SW. Image 1 is titled &quot;System Panel Connector&quot; and contains a photograph of a portion of the motherboard where the front panel wires should be connected. ">
            <a:extLst>
              <a:ext uri="{FF2B5EF4-FFF2-40B4-BE49-F238E27FC236}">
                <a16:creationId xmlns:a16="http://schemas.microsoft.com/office/drawing/2014/main" id="{45C4793C-B6C8-4E62-86F7-0BCB22597BF1}"/>
              </a:ext>
            </a:extLst>
          </p:cNvPr>
          <p:cNvPicPr>
            <a:picLocks noChangeAspect="1"/>
          </p:cNvPicPr>
          <p:nvPr/>
        </p:nvPicPr>
        <p:blipFill>
          <a:blip r:embed="rId4"/>
          <a:stretch>
            <a:fillRect/>
          </a:stretch>
        </p:blipFill>
        <p:spPr>
          <a:xfrm>
            <a:off x="2658155" y="949779"/>
            <a:ext cx="2390775" cy="2743200"/>
          </a:xfrm>
          <a:prstGeom prst="rect">
            <a:avLst/>
          </a:prstGeom>
        </p:spPr>
      </p:pic>
      <p:sp>
        <p:nvSpPr>
          <p:cNvPr id="5" name="TextBox 4">
            <a:extLst>
              <a:ext uri="{FF2B5EF4-FFF2-40B4-BE49-F238E27FC236}">
                <a16:creationId xmlns:a16="http://schemas.microsoft.com/office/drawing/2014/main" id="{A2202D47-EDF6-42B0-A8BE-F11427E94F9E}"/>
              </a:ext>
            </a:extLst>
          </p:cNvPr>
          <p:cNvSpPr txBox="1"/>
          <p:nvPr/>
        </p:nvSpPr>
        <p:spPr>
          <a:xfrm>
            <a:off x="2816238" y="3692979"/>
            <a:ext cx="2074607" cy="307777"/>
          </a:xfrm>
          <a:prstGeom prst="rect">
            <a:avLst/>
          </a:prstGeom>
          <a:noFill/>
        </p:spPr>
        <p:txBody>
          <a:bodyPr wrap="none" rtlCol="0">
            <a:spAutoFit/>
          </a:bodyPr>
          <a:lstStyle/>
          <a:p>
            <a:r>
              <a:rPr lang="en-US" sz="1400" dirty="0"/>
              <a:t>Front Panel Connectors</a:t>
            </a:r>
          </a:p>
        </p:txBody>
      </p:sp>
      <p:pic>
        <p:nvPicPr>
          <p:cNvPr id="6" name="Picture 5">
            <a:extLst>
              <a:ext uri="{FF2B5EF4-FFF2-40B4-BE49-F238E27FC236}">
                <a16:creationId xmlns:a16="http://schemas.microsoft.com/office/drawing/2014/main" id="{F1AFD5F8-F35F-4CCA-8200-5C2DF3FF85CF}"/>
              </a:ext>
            </a:extLst>
          </p:cNvPr>
          <p:cNvPicPr>
            <a:picLocks noChangeAspect="1"/>
          </p:cNvPicPr>
          <p:nvPr/>
        </p:nvPicPr>
        <p:blipFill>
          <a:blip r:embed="rId5"/>
          <a:stretch>
            <a:fillRect/>
          </a:stretch>
        </p:blipFill>
        <p:spPr>
          <a:xfrm>
            <a:off x="5322027" y="949779"/>
            <a:ext cx="3386138" cy="2033588"/>
          </a:xfrm>
          <a:prstGeom prst="rect">
            <a:avLst/>
          </a:prstGeom>
        </p:spPr>
      </p:pic>
      <p:sp>
        <p:nvSpPr>
          <p:cNvPr id="8" name="TextBox 7">
            <a:extLst>
              <a:ext uri="{FF2B5EF4-FFF2-40B4-BE49-F238E27FC236}">
                <a16:creationId xmlns:a16="http://schemas.microsoft.com/office/drawing/2014/main" id="{32FB052B-8B97-43B4-B699-8172EDD725D5}"/>
              </a:ext>
            </a:extLst>
          </p:cNvPr>
          <p:cNvSpPr txBox="1"/>
          <p:nvPr/>
        </p:nvSpPr>
        <p:spPr>
          <a:xfrm>
            <a:off x="5977792" y="3006740"/>
            <a:ext cx="2165978" cy="307777"/>
          </a:xfrm>
          <a:prstGeom prst="rect">
            <a:avLst/>
          </a:prstGeom>
          <a:noFill/>
        </p:spPr>
        <p:txBody>
          <a:bodyPr wrap="none" rtlCol="0">
            <a:spAutoFit/>
          </a:bodyPr>
          <a:lstStyle/>
          <a:p>
            <a:r>
              <a:rPr lang="en-US" sz="1400" dirty="0"/>
              <a:t>System Panel Connector</a:t>
            </a:r>
          </a:p>
        </p:txBody>
      </p:sp>
    </p:spTree>
    <p:custDataLst>
      <p:tags r:id="rId1"/>
    </p:custDataLst>
    <p:extLst>
      <p:ext uri="{BB962C8B-B14F-4D97-AF65-F5344CB8AC3E}">
        <p14:creationId xmlns:p14="http://schemas.microsoft.com/office/powerpoint/2010/main" val="280309430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Chapter 2: Activities</a:t>
            </a:r>
          </a:p>
        </p:txBody>
      </p:sp>
      <p:sp>
        <p:nvSpPr>
          <p:cNvPr id="6147" name="Rectangle 34"/>
          <p:cNvSpPr>
            <a:spLocks noGrp="1" noChangeArrowheads="1"/>
          </p:cNvSpPr>
          <p:nvPr>
            <p:ph idx="1"/>
          </p:nvPr>
        </p:nvSpPr>
        <p:spPr>
          <a:xfrm>
            <a:off x="144065" y="798944"/>
            <a:ext cx="8853286" cy="323137"/>
          </a:xfrm>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566566240"/>
              </p:ext>
            </p:extLst>
          </p:nvPr>
        </p:nvGraphicFramePr>
        <p:xfrm>
          <a:off x="457291" y="1122081"/>
          <a:ext cx="8229418" cy="350526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a:t>2.1.1.1</a:t>
                      </a:r>
                    </a:p>
                  </a:txBody>
                  <a:tcPr marL="68580" marR="68580" marT="34290" marB="34290" anchor="ctr"/>
                </a:tc>
                <a:tc>
                  <a:txBody>
                    <a:bodyPr/>
                    <a:lstStyle/>
                    <a:p>
                      <a:r>
                        <a:rPr lang="en-US" sz="1100" dirty="0"/>
                        <a:t>Video Explanation</a:t>
                      </a:r>
                    </a:p>
                  </a:txBody>
                  <a:tcPr marL="68580" marR="68580" marT="34290" marB="34290" anchor="ctr"/>
                </a:tc>
                <a:tc>
                  <a:txBody>
                    <a:bodyPr/>
                    <a:lstStyle/>
                    <a:p>
                      <a:r>
                        <a:rPr lang="en-US" sz="1100" dirty="0"/>
                        <a:t>General and Fire Safety</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292629">
                <a:tc>
                  <a:txBody>
                    <a:bodyPr/>
                    <a:lstStyle/>
                    <a:p>
                      <a:pPr algn="ctr"/>
                      <a:r>
                        <a:rPr lang="en-US" sz="1100" dirty="0"/>
                        <a:t>2.1.2.1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Video Explanation</a:t>
                      </a:r>
                    </a:p>
                  </a:txBody>
                  <a:tcPr marL="68580" marR="68580" marT="34290" marB="34290" anchor="ctr"/>
                </a:tc>
                <a:tc>
                  <a:txBody>
                    <a:bodyPr/>
                    <a:lstStyle/>
                    <a:p>
                      <a:r>
                        <a:rPr lang="en-US" sz="1100" dirty="0"/>
                        <a:t>Install the Power Supply</a:t>
                      </a:r>
                    </a:p>
                  </a:txBody>
                  <a:tcPr marL="68580" marR="68580" marT="34290" marB="34290" anchor="ctr"/>
                </a:tc>
                <a:tc>
                  <a:txBody>
                    <a:bodyPr/>
                    <a:lstStyle/>
                    <a:p>
                      <a:r>
                        <a:rPr lang="en-US" sz="1100" dirty="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2"/>
                  </a:ext>
                </a:extLst>
              </a:tr>
              <a:tr h="292629">
                <a:tc>
                  <a:txBody>
                    <a:bodyPr/>
                    <a:lstStyle/>
                    <a:p>
                      <a:pPr algn="ctr"/>
                      <a:r>
                        <a:rPr lang="en-US" sz="1100" dirty="0"/>
                        <a:t>2.1.2.2</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Install the Power Supply</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231953418"/>
                  </a:ext>
                </a:extLst>
              </a:tr>
              <a:tr h="292629">
                <a:tc>
                  <a:txBody>
                    <a:bodyPr/>
                    <a:lstStyle/>
                    <a:p>
                      <a:pPr algn="ctr"/>
                      <a:r>
                        <a:rPr lang="en-US" sz="1100" dirty="0"/>
                        <a:t>2.1.2.5</a:t>
                      </a:r>
                    </a:p>
                  </a:txBody>
                  <a:tcPr marL="68580" marR="68580" marT="34290" marB="34290" anchor="ctr"/>
                </a:tc>
                <a:tc>
                  <a:txBody>
                    <a:bodyPr/>
                    <a:lstStyle/>
                    <a:p>
                      <a:r>
                        <a:rPr lang="en-US" sz="1100" dirty="0"/>
                        <a:t>Lab</a:t>
                      </a:r>
                    </a:p>
                  </a:txBody>
                  <a:tcPr marL="68580" marR="68580" marT="34290" marB="34290" anchor="ctr"/>
                </a:tc>
                <a:tc>
                  <a:txBody>
                    <a:bodyPr/>
                    <a:lstStyle/>
                    <a:p>
                      <a:r>
                        <a:rPr lang="en-US" sz="1100" dirty="0"/>
                        <a:t>Install the Power Supply</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2276622034"/>
                  </a:ext>
                </a:extLst>
              </a:tr>
              <a:tr h="292629">
                <a:tc>
                  <a:txBody>
                    <a:bodyPr/>
                    <a:lstStyle/>
                    <a:p>
                      <a:pPr algn="ctr"/>
                      <a:r>
                        <a:rPr lang="en-US" sz="1100" dirty="0"/>
                        <a:t>2.1.3.1</a:t>
                      </a:r>
                    </a:p>
                  </a:txBody>
                  <a:tcPr marL="68580" marR="68580" marT="34290" marB="34290" anchor="ctr"/>
                </a:tc>
                <a:tc>
                  <a:txBody>
                    <a:bodyPr/>
                    <a:lstStyle/>
                    <a:p>
                      <a:r>
                        <a:rPr lang="en-US" sz="1100" dirty="0"/>
                        <a:t>Video Demonstration</a:t>
                      </a:r>
                    </a:p>
                  </a:txBody>
                  <a:tcPr marL="68580" marR="68580" marT="34290" marB="34290" anchor="ctr"/>
                </a:tc>
                <a:tc>
                  <a:txBody>
                    <a:bodyPr/>
                    <a:lstStyle/>
                    <a:p>
                      <a:r>
                        <a:rPr lang="en-US" sz="1100" dirty="0"/>
                        <a:t>Install the CPU</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3435557263"/>
                  </a:ext>
                </a:extLst>
              </a:tr>
              <a:tr h="292629">
                <a:tc>
                  <a:txBody>
                    <a:bodyPr/>
                    <a:lstStyle/>
                    <a:p>
                      <a:pPr algn="ctr"/>
                      <a:r>
                        <a:rPr lang="en-US" sz="1100" dirty="0"/>
                        <a:t>2.1.3.2</a:t>
                      </a:r>
                    </a:p>
                  </a:txBody>
                  <a:tcPr marL="68580" marR="68580" marT="34290" marB="34290" anchor="ctr"/>
                </a:tc>
                <a:tc>
                  <a:txBody>
                    <a:bodyPr/>
                    <a:lstStyle/>
                    <a:p>
                      <a:r>
                        <a:rPr lang="en-US" sz="1100" dirty="0"/>
                        <a:t>Check Your Understanding</a:t>
                      </a:r>
                    </a:p>
                  </a:txBody>
                  <a:tcPr marL="68580" marR="68580" marT="34290" marB="34290" anchor="ctr"/>
                </a:tc>
                <a:tc>
                  <a:txBody>
                    <a:bodyPr/>
                    <a:lstStyle/>
                    <a:p>
                      <a:r>
                        <a:rPr lang="en-US" sz="1100" dirty="0"/>
                        <a:t>Install the CPU</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453984857"/>
                  </a:ext>
                </a:extLst>
              </a:tr>
              <a:tr h="292629">
                <a:tc>
                  <a:txBody>
                    <a:bodyPr/>
                    <a:lstStyle/>
                    <a:p>
                      <a:pPr algn="ctr"/>
                      <a:r>
                        <a:rPr lang="en-US" sz="1100" dirty="0"/>
                        <a:t>2.1.3.3</a:t>
                      </a:r>
                    </a:p>
                  </a:txBody>
                  <a:tcPr marL="68580" marR="68580" marT="34290" marB="34290" anchor="ctr"/>
                </a:tc>
                <a:tc>
                  <a:txBody>
                    <a:bodyPr/>
                    <a:lstStyle/>
                    <a:p>
                      <a:r>
                        <a:rPr lang="en-US" sz="1100" dirty="0"/>
                        <a:t>Video Demonstration</a:t>
                      </a:r>
                    </a:p>
                  </a:txBody>
                  <a:tcPr marL="68580" marR="68580" marT="34290" marB="34290" anchor="ctr"/>
                </a:tc>
                <a:tc>
                  <a:txBody>
                    <a:bodyPr/>
                    <a:lstStyle/>
                    <a:p>
                      <a:r>
                        <a:rPr lang="en-US" sz="1100" dirty="0"/>
                        <a:t>Install the RAM</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3"/>
                  </a:ext>
                </a:extLst>
              </a:tr>
              <a:tr h="292629">
                <a:tc>
                  <a:txBody>
                    <a:bodyPr/>
                    <a:lstStyle/>
                    <a:p>
                      <a:pPr algn="ctr"/>
                      <a:r>
                        <a:rPr lang="en-US" sz="1100" dirty="0"/>
                        <a:t>2.1.3.4</a:t>
                      </a:r>
                    </a:p>
                  </a:txBody>
                  <a:tcPr marL="68580" marR="68580" marT="34290" marB="34290" anchor="ctr"/>
                </a:tc>
                <a:tc>
                  <a:txBody>
                    <a:bodyPr/>
                    <a:lstStyle/>
                    <a:p>
                      <a:r>
                        <a:rPr lang="en-US" sz="1100" dirty="0"/>
                        <a:t>Check Your Understanding</a:t>
                      </a:r>
                    </a:p>
                  </a:txBody>
                  <a:tcPr marL="68580" marR="68580" marT="34290" marB="34290" anchor="ctr"/>
                </a:tc>
                <a:tc>
                  <a:txBody>
                    <a:bodyPr/>
                    <a:lstStyle/>
                    <a:p>
                      <a:r>
                        <a:rPr lang="en-US" sz="1100" dirty="0"/>
                        <a:t>Install the RAM</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4"/>
                  </a:ext>
                </a:extLst>
              </a:tr>
              <a:tr h="292629">
                <a:tc>
                  <a:txBody>
                    <a:bodyPr/>
                    <a:lstStyle/>
                    <a:p>
                      <a:pPr algn="ctr"/>
                      <a:r>
                        <a:rPr lang="en-US" sz="1100" dirty="0"/>
                        <a:t>2.1.3.5</a:t>
                      </a:r>
                    </a:p>
                  </a:txBody>
                  <a:tcPr marL="68580" marR="68580" marT="34290" marB="34290" anchor="ctr"/>
                </a:tc>
                <a:tc>
                  <a:txBody>
                    <a:bodyPr/>
                    <a:lstStyle/>
                    <a:p>
                      <a:r>
                        <a:rPr lang="en-US" sz="1100" dirty="0"/>
                        <a:t>Video Demonstration</a:t>
                      </a:r>
                    </a:p>
                  </a:txBody>
                  <a:tcPr marL="68580" marR="68580" marT="34290" marB="34290" anchor="ctr"/>
                </a:tc>
                <a:tc>
                  <a:txBody>
                    <a:bodyPr/>
                    <a:lstStyle/>
                    <a:p>
                      <a:r>
                        <a:rPr lang="en-US" sz="1100" dirty="0"/>
                        <a:t>Install the Motherboard</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5"/>
                  </a:ext>
                </a:extLst>
              </a:tr>
              <a:tr h="292629">
                <a:tc>
                  <a:txBody>
                    <a:bodyPr/>
                    <a:lstStyle/>
                    <a:p>
                      <a:pPr algn="ctr"/>
                      <a:r>
                        <a:rPr lang="en-US" sz="1100" dirty="0"/>
                        <a:t>2.1.3.6</a:t>
                      </a:r>
                    </a:p>
                  </a:txBody>
                  <a:tcPr marL="68580" marR="68580" marT="34290" marB="34290" anchor="ctr"/>
                </a:tc>
                <a:tc>
                  <a:txBody>
                    <a:bodyPr/>
                    <a:lstStyle/>
                    <a:p>
                      <a:r>
                        <a:rPr lang="en-US" sz="1100" dirty="0"/>
                        <a:t>Check Your Understanding</a:t>
                      </a:r>
                    </a:p>
                  </a:txBody>
                  <a:tcPr marL="68580" marR="68580" marT="34290" marB="34290" anchor="ctr"/>
                </a:tc>
                <a:tc>
                  <a:txBody>
                    <a:bodyPr/>
                    <a:lstStyle/>
                    <a:p>
                      <a:r>
                        <a:rPr lang="en-US" sz="1100" dirty="0"/>
                        <a:t>Install the Motherboard</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6"/>
                  </a:ext>
                </a:extLst>
              </a:tr>
              <a:tr h="292629">
                <a:tc>
                  <a:txBody>
                    <a:bodyPr/>
                    <a:lstStyle/>
                    <a:p>
                      <a:pPr algn="ctr"/>
                      <a:r>
                        <a:rPr lang="en-US" sz="1100" dirty="0"/>
                        <a:t>2.1.3.10</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r>
                        <a:rPr lang="en-US" sz="1100" dirty="0"/>
                        <a:t>Install the Motherboard in a Computer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7"/>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the Cables</a:t>
            </a:r>
            <a:br>
              <a:rPr lang="en-US" altLang="en-US" sz="1600" dirty="0"/>
            </a:br>
            <a:r>
              <a:rPr lang="en-US" altLang="en-US" dirty="0"/>
              <a:t>Install the Front Panel Cables (Cont.)</a:t>
            </a:r>
          </a:p>
        </p:txBody>
      </p:sp>
      <p:sp>
        <p:nvSpPr>
          <p:cNvPr id="5" name="TextBox 4">
            <a:extLst>
              <a:ext uri="{FF2B5EF4-FFF2-40B4-BE49-F238E27FC236}">
                <a16:creationId xmlns:a16="http://schemas.microsoft.com/office/drawing/2014/main" id="{A2202D47-EDF6-42B0-A8BE-F11427E94F9E}"/>
              </a:ext>
            </a:extLst>
          </p:cNvPr>
          <p:cNvSpPr txBox="1"/>
          <p:nvPr/>
        </p:nvSpPr>
        <p:spPr>
          <a:xfrm>
            <a:off x="3124088" y="3708207"/>
            <a:ext cx="1837106" cy="307777"/>
          </a:xfrm>
          <a:prstGeom prst="rect">
            <a:avLst/>
          </a:prstGeom>
          <a:noFill/>
        </p:spPr>
        <p:txBody>
          <a:bodyPr wrap="none" rtlCol="0">
            <a:spAutoFit/>
          </a:bodyPr>
          <a:lstStyle/>
          <a:p>
            <a:r>
              <a:rPr lang="en-US" sz="1400" dirty="0"/>
              <a:t>Pin 1 Arrow Indicator</a:t>
            </a:r>
          </a:p>
        </p:txBody>
      </p:sp>
      <p:sp>
        <p:nvSpPr>
          <p:cNvPr id="8" name="TextBox 7">
            <a:extLst>
              <a:ext uri="{FF2B5EF4-FFF2-40B4-BE49-F238E27FC236}">
                <a16:creationId xmlns:a16="http://schemas.microsoft.com/office/drawing/2014/main" id="{32FB052B-8B97-43B4-B699-8172EDD725D5}"/>
              </a:ext>
            </a:extLst>
          </p:cNvPr>
          <p:cNvSpPr txBox="1"/>
          <p:nvPr/>
        </p:nvSpPr>
        <p:spPr>
          <a:xfrm>
            <a:off x="5859658" y="2851847"/>
            <a:ext cx="2624436" cy="523220"/>
          </a:xfrm>
          <a:prstGeom prst="rect">
            <a:avLst/>
          </a:prstGeom>
          <a:noFill/>
        </p:spPr>
        <p:txBody>
          <a:bodyPr wrap="none" rtlCol="0">
            <a:spAutoFit/>
          </a:bodyPr>
          <a:lstStyle/>
          <a:p>
            <a:pPr algn="ctr"/>
            <a:r>
              <a:rPr lang="en-US" sz="1400" dirty="0"/>
              <a:t>System Panel Connector Pin 1</a:t>
            </a:r>
          </a:p>
          <a:p>
            <a:pPr algn="ctr"/>
            <a:r>
              <a:rPr lang="en-US" sz="1400" dirty="0"/>
              <a:t> Indicator</a:t>
            </a:r>
          </a:p>
        </p:txBody>
      </p:sp>
      <p:sp>
        <p:nvSpPr>
          <p:cNvPr id="3" name="TextBox 2">
            <a:extLst>
              <a:ext uri="{FF2B5EF4-FFF2-40B4-BE49-F238E27FC236}">
                <a16:creationId xmlns:a16="http://schemas.microsoft.com/office/drawing/2014/main" id="{FF568972-894F-4A39-8547-59BE1E9002C5}"/>
              </a:ext>
            </a:extLst>
          </p:cNvPr>
          <p:cNvSpPr txBox="1"/>
          <p:nvPr/>
        </p:nvSpPr>
        <p:spPr>
          <a:xfrm>
            <a:off x="282013" y="1034041"/>
            <a:ext cx="2068080" cy="3416320"/>
          </a:xfrm>
          <a:prstGeom prst="rect">
            <a:avLst/>
          </a:prstGeom>
          <a:noFill/>
        </p:spPr>
        <p:txBody>
          <a:bodyPr wrap="square" rtlCol="0">
            <a:spAutoFit/>
          </a:bodyPr>
          <a:lstStyle/>
          <a:p>
            <a:r>
              <a:rPr lang="en-US" sz="1200" dirty="0"/>
              <a:t>System panel connectors include:</a:t>
            </a:r>
          </a:p>
          <a:p>
            <a:pPr marL="171450" indent="-171450">
              <a:buFont typeface="Arial" panose="020B0604020202020204" pitchFamily="34" charset="0"/>
              <a:buChar char="•"/>
            </a:pPr>
            <a:r>
              <a:rPr lang="en-US" sz="1200" dirty="0"/>
              <a:t>Power Button </a:t>
            </a:r>
          </a:p>
          <a:p>
            <a:pPr marL="171450" indent="-171450">
              <a:buFont typeface="Arial" panose="020B0604020202020204" pitchFamily="34" charset="0"/>
              <a:buChar char="•"/>
            </a:pPr>
            <a:r>
              <a:rPr lang="en-US" sz="1200" dirty="0"/>
              <a:t>Reset Button</a:t>
            </a:r>
          </a:p>
          <a:p>
            <a:pPr marL="171450" indent="-171450">
              <a:buFont typeface="Arial" panose="020B0604020202020204" pitchFamily="34" charset="0"/>
              <a:buChar char="•"/>
            </a:pPr>
            <a:r>
              <a:rPr lang="en-US" sz="1200" dirty="0"/>
              <a:t>Power LED</a:t>
            </a:r>
          </a:p>
          <a:p>
            <a:pPr marL="171450" indent="-171450">
              <a:buFont typeface="Arial" panose="020B0604020202020204" pitchFamily="34" charset="0"/>
              <a:buChar char="•"/>
            </a:pPr>
            <a:r>
              <a:rPr lang="en-US" sz="1200" dirty="0"/>
              <a:t>Drive Activity LEDs</a:t>
            </a:r>
          </a:p>
          <a:p>
            <a:pPr marL="171450" indent="-171450">
              <a:buFont typeface="Arial" panose="020B0604020202020204" pitchFamily="34" charset="0"/>
              <a:buChar char="•"/>
            </a:pPr>
            <a:r>
              <a:rPr lang="en-US" sz="1200" dirty="0"/>
              <a:t>System Speaker</a:t>
            </a:r>
          </a:p>
          <a:p>
            <a:pPr marL="171450" indent="-171450">
              <a:buFont typeface="Arial" panose="020B0604020202020204" pitchFamily="34" charset="0"/>
              <a:buChar char="•"/>
            </a:pPr>
            <a:r>
              <a:rPr lang="en-US" sz="1200" dirty="0"/>
              <a:t>Audio</a:t>
            </a:r>
          </a:p>
          <a:p>
            <a:endParaRPr lang="en-US" sz="1200" dirty="0"/>
          </a:p>
          <a:p>
            <a:r>
              <a:rPr lang="en-US" sz="1200" dirty="0"/>
              <a:t>System panel connectors are not keyed. However, each front panel cable usually has a small arrow indicating pin 1, and each pair of LED pins on the motherboard system panel connector has pin 1 marked with a plus sign (+).</a:t>
            </a:r>
          </a:p>
        </p:txBody>
      </p:sp>
      <p:pic>
        <p:nvPicPr>
          <p:cNvPr id="7" name="Picture 6" descr="&quot;Pin 1 arrow indicator and system panel connector&quot;&#10;There are two images. Image 1 is titled &quot;Pin 1 Arrow Indicator&quot; and contains a photograph of a panel connector with pin 1 highlighted and labeled. Image 2 is titled &quot;System Panel Connector Pin 1 Indicator&quot; and contains a photograph of a portion of the motherboard where the front panel wires are connected. Pin 1 location and indicator for the HDD LED are circled and labeled. ">
            <a:extLst>
              <a:ext uri="{FF2B5EF4-FFF2-40B4-BE49-F238E27FC236}">
                <a16:creationId xmlns:a16="http://schemas.microsoft.com/office/drawing/2014/main" id="{3BE1C7A1-36F0-448A-94AD-CBE23561457D}"/>
              </a:ext>
            </a:extLst>
          </p:cNvPr>
          <p:cNvPicPr>
            <a:picLocks noChangeAspect="1"/>
          </p:cNvPicPr>
          <p:nvPr/>
        </p:nvPicPr>
        <p:blipFill>
          <a:blip r:embed="rId4"/>
          <a:stretch>
            <a:fillRect/>
          </a:stretch>
        </p:blipFill>
        <p:spPr>
          <a:xfrm>
            <a:off x="2694862" y="1034041"/>
            <a:ext cx="2695559" cy="2674166"/>
          </a:xfrm>
          <a:prstGeom prst="rect">
            <a:avLst/>
          </a:prstGeom>
        </p:spPr>
      </p:pic>
      <p:pic>
        <p:nvPicPr>
          <p:cNvPr id="9" name="Picture 8">
            <a:extLst>
              <a:ext uri="{FF2B5EF4-FFF2-40B4-BE49-F238E27FC236}">
                <a16:creationId xmlns:a16="http://schemas.microsoft.com/office/drawing/2014/main" id="{35A24F5B-784B-43BE-B834-B355E95FAF8D}"/>
              </a:ext>
            </a:extLst>
          </p:cNvPr>
          <p:cNvPicPr>
            <a:picLocks noChangeAspect="1"/>
          </p:cNvPicPr>
          <p:nvPr/>
        </p:nvPicPr>
        <p:blipFill>
          <a:blip r:embed="rId5"/>
          <a:stretch>
            <a:fillRect/>
          </a:stretch>
        </p:blipFill>
        <p:spPr>
          <a:xfrm>
            <a:off x="5695977" y="1034041"/>
            <a:ext cx="2951798" cy="1817806"/>
          </a:xfrm>
          <a:prstGeom prst="rect">
            <a:avLst/>
          </a:prstGeom>
        </p:spPr>
      </p:pic>
    </p:spTree>
    <p:custDataLst>
      <p:tags r:id="rId1"/>
    </p:custDataLst>
    <p:extLst>
      <p:ext uri="{BB962C8B-B14F-4D97-AF65-F5344CB8AC3E}">
        <p14:creationId xmlns:p14="http://schemas.microsoft.com/office/powerpoint/2010/main" val="1825375636"/>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the Cables</a:t>
            </a:r>
            <a:br>
              <a:rPr lang="en-US" altLang="en-US" sz="1600" dirty="0"/>
            </a:br>
            <a:r>
              <a:rPr lang="en-US" altLang="en-US" dirty="0"/>
              <a:t>Install the Front Panel Cables (Cont.)</a:t>
            </a:r>
          </a:p>
        </p:txBody>
      </p:sp>
      <p:sp>
        <p:nvSpPr>
          <p:cNvPr id="5" name="TextBox 4">
            <a:extLst>
              <a:ext uri="{FF2B5EF4-FFF2-40B4-BE49-F238E27FC236}">
                <a16:creationId xmlns:a16="http://schemas.microsoft.com/office/drawing/2014/main" id="{A2202D47-EDF6-42B0-A8BE-F11427E94F9E}"/>
              </a:ext>
            </a:extLst>
          </p:cNvPr>
          <p:cNvSpPr txBox="1"/>
          <p:nvPr/>
        </p:nvSpPr>
        <p:spPr>
          <a:xfrm>
            <a:off x="3105834" y="2420953"/>
            <a:ext cx="2642070" cy="307777"/>
          </a:xfrm>
          <a:prstGeom prst="rect">
            <a:avLst/>
          </a:prstGeom>
          <a:noFill/>
        </p:spPr>
        <p:txBody>
          <a:bodyPr wrap="none" rtlCol="0">
            <a:spAutoFit/>
          </a:bodyPr>
          <a:lstStyle/>
          <a:p>
            <a:r>
              <a:rPr lang="en-US" sz="1400" dirty="0"/>
              <a:t>USB Motherboard Connectors</a:t>
            </a:r>
          </a:p>
        </p:txBody>
      </p:sp>
      <p:sp>
        <p:nvSpPr>
          <p:cNvPr id="8" name="TextBox 7">
            <a:extLst>
              <a:ext uri="{FF2B5EF4-FFF2-40B4-BE49-F238E27FC236}">
                <a16:creationId xmlns:a16="http://schemas.microsoft.com/office/drawing/2014/main" id="{32FB052B-8B97-43B4-B699-8172EDD725D5}"/>
              </a:ext>
            </a:extLst>
          </p:cNvPr>
          <p:cNvSpPr txBox="1"/>
          <p:nvPr/>
        </p:nvSpPr>
        <p:spPr>
          <a:xfrm>
            <a:off x="6530064" y="3595598"/>
            <a:ext cx="2135521" cy="307777"/>
          </a:xfrm>
          <a:prstGeom prst="rect">
            <a:avLst/>
          </a:prstGeom>
          <a:noFill/>
        </p:spPr>
        <p:txBody>
          <a:bodyPr wrap="none" rtlCol="0">
            <a:spAutoFit/>
          </a:bodyPr>
          <a:lstStyle/>
          <a:p>
            <a:pPr algn="ctr"/>
            <a:r>
              <a:rPr lang="en-US" sz="1400" dirty="0"/>
              <a:t>Internal USB Connector</a:t>
            </a:r>
          </a:p>
        </p:txBody>
      </p:sp>
      <p:sp>
        <p:nvSpPr>
          <p:cNvPr id="3" name="TextBox 2" descr="&quot;Internal USB connector and USB motherboard connectors&quot;">
            <a:extLst>
              <a:ext uri="{FF2B5EF4-FFF2-40B4-BE49-F238E27FC236}">
                <a16:creationId xmlns:a16="http://schemas.microsoft.com/office/drawing/2014/main" id="{FF568972-894F-4A39-8547-59BE1E9002C5}"/>
              </a:ext>
            </a:extLst>
          </p:cNvPr>
          <p:cNvSpPr txBox="1"/>
          <p:nvPr/>
        </p:nvSpPr>
        <p:spPr>
          <a:xfrm>
            <a:off x="205101" y="798944"/>
            <a:ext cx="2068080" cy="3231654"/>
          </a:xfrm>
          <a:prstGeom prst="rect">
            <a:avLst/>
          </a:prstGeom>
          <a:noFill/>
        </p:spPr>
        <p:txBody>
          <a:bodyPr wrap="square" rtlCol="0">
            <a:spAutoFit/>
          </a:bodyPr>
          <a:lstStyle/>
          <a:p>
            <a:r>
              <a:rPr lang="en-US" sz="1200" dirty="0"/>
              <a:t>New cases and motherboards have USB 3.0 or USB 3.1 capabilities. USB connector cables are often 9 or 10 pins arranged in two rows. These cables connect to USB motherboard connectors. This arrangement allows for two USB connections, so USB connectors are often in pairs. Sometimes the two connectors are together in one piece and can be connected to the entire USB motherboard connector. </a:t>
            </a:r>
          </a:p>
        </p:txBody>
      </p:sp>
      <p:pic>
        <p:nvPicPr>
          <p:cNvPr id="2" name="Picture 1" descr="&quot;USB motherboard connectors and internal USB connector&quot;&#10;There are two images. Image 1 is titled &quot;USB Motherboard Connectors&quot; and contains a photograph of a portion of the motherboard where USB drive cables should be connected. Photograph shows three nine-pin USB wire connection locations. Image 2 is titled &quot;Internal USB Connector and contains a photograph of a nine-pin internal USB plug connected to a cable. ">
            <a:extLst>
              <a:ext uri="{FF2B5EF4-FFF2-40B4-BE49-F238E27FC236}">
                <a16:creationId xmlns:a16="http://schemas.microsoft.com/office/drawing/2014/main" id="{139FFCE6-3839-4ADF-B3CD-23B1FE6E0730}"/>
              </a:ext>
            </a:extLst>
          </p:cNvPr>
          <p:cNvPicPr>
            <a:picLocks noChangeAspect="1"/>
          </p:cNvPicPr>
          <p:nvPr/>
        </p:nvPicPr>
        <p:blipFill>
          <a:blip r:embed="rId4"/>
          <a:stretch>
            <a:fillRect/>
          </a:stretch>
        </p:blipFill>
        <p:spPr>
          <a:xfrm>
            <a:off x="2659878" y="913961"/>
            <a:ext cx="3533983" cy="1500810"/>
          </a:xfrm>
          <a:prstGeom prst="rect">
            <a:avLst/>
          </a:prstGeom>
        </p:spPr>
      </p:pic>
      <p:pic>
        <p:nvPicPr>
          <p:cNvPr id="4" name="Picture 3">
            <a:extLst>
              <a:ext uri="{FF2B5EF4-FFF2-40B4-BE49-F238E27FC236}">
                <a16:creationId xmlns:a16="http://schemas.microsoft.com/office/drawing/2014/main" id="{28EA0DD2-8693-42D8-A276-2ED3A5BC121E}"/>
              </a:ext>
            </a:extLst>
          </p:cNvPr>
          <p:cNvPicPr>
            <a:picLocks noChangeAspect="1"/>
          </p:cNvPicPr>
          <p:nvPr/>
        </p:nvPicPr>
        <p:blipFill>
          <a:blip r:embed="rId5"/>
          <a:stretch>
            <a:fillRect/>
          </a:stretch>
        </p:blipFill>
        <p:spPr>
          <a:xfrm>
            <a:off x="6407521" y="1547901"/>
            <a:ext cx="2380605" cy="2047697"/>
          </a:xfrm>
          <a:prstGeom prst="rect">
            <a:avLst/>
          </a:prstGeom>
        </p:spPr>
      </p:pic>
    </p:spTree>
    <p:custDataLst>
      <p:tags r:id="rId1"/>
    </p:custDataLst>
    <p:extLst>
      <p:ext uri="{BB962C8B-B14F-4D97-AF65-F5344CB8AC3E}">
        <p14:creationId xmlns:p14="http://schemas.microsoft.com/office/powerpoint/2010/main" val="1973728661"/>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the Cables</a:t>
            </a:r>
            <a:br>
              <a:rPr lang="en-US" altLang="en-US" sz="1600" dirty="0"/>
            </a:br>
            <a:r>
              <a:rPr lang="en-US" altLang="en-US" dirty="0"/>
              <a:t>Install the Front Panel Cables (Cont.)</a:t>
            </a:r>
          </a:p>
        </p:txBody>
      </p:sp>
      <p:pic>
        <p:nvPicPr>
          <p:cNvPr id="6" name="Picture 5">
            <a:extLst>
              <a:ext uri="{FF2B5EF4-FFF2-40B4-BE49-F238E27FC236}">
                <a16:creationId xmlns:a16="http://schemas.microsoft.com/office/drawing/2014/main" id="{D178E384-6BC6-47EC-88D2-4855E85A8528}"/>
              </a:ext>
            </a:extLst>
          </p:cNvPr>
          <p:cNvPicPr>
            <a:picLocks noChangeAspect="1"/>
          </p:cNvPicPr>
          <p:nvPr/>
        </p:nvPicPr>
        <p:blipFill>
          <a:blip r:embed="rId4"/>
          <a:stretch>
            <a:fillRect/>
          </a:stretch>
        </p:blipFill>
        <p:spPr>
          <a:xfrm>
            <a:off x="1259935" y="1028700"/>
            <a:ext cx="6943725" cy="3086100"/>
          </a:xfrm>
          <a:prstGeom prst="rect">
            <a:avLst/>
          </a:prstGeom>
        </p:spPr>
      </p:pic>
    </p:spTree>
    <p:custDataLst>
      <p:tags r:id="rId1"/>
    </p:custDataLst>
    <p:extLst>
      <p:ext uri="{BB962C8B-B14F-4D97-AF65-F5344CB8AC3E}">
        <p14:creationId xmlns:p14="http://schemas.microsoft.com/office/powerpoint/2010/main" val="2990900276"/>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the Cables</a:t>
            </a:r>
            <a:br>
              <a:rPr lang="en-US" altLang="en-US" sz="1600" dirty="0"/>
            </a:br>
            <a:r>
              <a:rPr lang="en-US" altLang="en-US" dirty="0"/>
              <a:t>Lab - Install the Front Panel Cables</a:t>
            </a:r>
          </a:p>
        </p:txBody>
      </p:sp>
      <p:sp>
        <p:nvSpPr>
          <p:cNvPr id="4" name="TextBox 3">
            <a:extLst>
              <a:ext uri="{FF2B5EF4-FFF2-40B4-BE49-F238E27FC236}">
                <a16:creationId xmlns:a16="http://schemas.microsoft.com/office/drawing/2014/main" id="{26D988F2-DF7F-4782-8F20-C81B0132A01E}"/>
              </a:ext>
            </a:extLst>
          </p:cNvPr>
          <p:cNvSpPr txBox="1"/>
          <p:nvPr/>
        </p:nvSpPr>
        <p:spPr>
          <a:xfrm>
            <a:off x="1494692" y="2189285"/>
            <a:ext cx="6635150" cy="369332"/>
          </a:xfrm>
          <a:prstGeom prst="rect">
            <a:avLst/>
          </a:prstGeom>
          <a:noFill/>
        </p:spPr>
        <p:txBody>
          <a:bodyPr wrap="none" rtlCol="0">
            <a:spAutoFit/>
          </a:bodyPr>
          <a:lstStyle/>
          <a:p>
            <a:r>
              <a:rPr lang="en-US" dirty="0"/>
              <a:t>In this lab, you will install the front panel cables in the computer.</a:t>
            </a:r>
          </a:p>
        </p:txBody>
      </p:sp>
    </p:spTree>
    <p:custDataLst>
      <p:tags r:id="rId1"/>
    </p:custDataLst>
    <p:extLst>
      <p:ext uri="{BB962C8B-B14F-4D97-AF65-F5344CB8AC3E}">
        <p14:creationId xmlns:p14="http://schemas.microsoft.com/office/powerpoint/2010/main" val="3848996526"/>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the Cables</a:t>
            </a:r>
            <a:br>
              <a:rPr lang="en-US" altLang="en-US" sz="1600" dirty="0"/>
            </a:br>
            <a:r>
              <a:rPr lang="en-US" altLang="en-US" dirty="0"/>
              <a:t>Video Demonstration – Complete the Computer Assembly</a:t>
            </a:r>
          </a:p>
        </p:txBody>
      </p:sp>
      <p:sp>
        <p:nvSpPr>
          <p:cNvPr id="4" name="Rectangle 3">
            <a:extLst>
              <a:ext uri="{FF2B5EF4-FFF2-40B4-BE49-F238E27FC236}">
                <a16:creationId xmlns:a16="http://schemas.microsoft.com/office/drawing/2014/main" id="{0581058F-FEF6-46E4-9587-75EF385C6248}"/>
              </a:ext>
            </a:extLst>
          </p:cNvPr>
          <p:cNvSpPr/>
          <p:nvPr/>
        </p:nvSpPr>
        <p:spPr>
          <a:xfrm>
            <a:off x="147336" y="798944"/>
            <a:ext cx="8725060" cy="3477875"/>
          </a:xfrm>
          <a:prstGeom prst="rect">
            <a:avLst/>
          </a:prstGeom>
        </p:spPr>
        <p:txBody>
          <a:bodyPr wrap="square">
            <a:spAutoFit/>
          </a:bodyPr>
          <a:lstStyle/>
          <a:p>
            <a:r>
              <a:rPr lang="en-US" sz="2000" dirty="0"/>
              <a:t>This is a video demonstration about completing the computer assembly:</a:t>
            </a:r>
          </a:p>
          <a:p>
            <a:r>
              <a:rPr lang="en-US" sz="2000" dirty="0"/>
              <a:t>Step 1: Reattach the front panel (if necessary).</a:t>
            </a:r>
          </a:p>
          <a:p>
            <a:r>
              <a:rPr lang="en-US" sz="2000" dirty="0"/>
              <a:t>Step 2: Plug the power cable into the power supply.</a:t>
            </a:r>
          </a:p>
          <a:p>
            <a:r>
              <a:rPr lang="en-US" sz="2000" dirty="0"/>
              <a:t>Step 3: Orient and connect USB cables to USB ports.</a:t>
            </a:r>
          </a:p>
          <a:p>
            <a:r>
              <a:rPr lang="en-US" sz="2000" dirty="0"/>
              <a:t>Step 4: Orient and connect the video cable to the video port on the video adapter.</a:t>
            </a:r>
          </a:p>
          <a:p>
            <a:r>
              <a:rPr lang="en-US" sz="2000" dirty="0"/>
              <a:t>Step 5: Tighten the video cable screws to the video adapter.</a:t>
            </a:r>
          </a:p>
          <a:p>
            <a:r>
              <a:rPr lang="en-US" sz="2000" dirty="0"/>
              <a:t>Step 6: Connect the network cable to the Ethernet port.</a:t>
            </a:r>
          </a:p>
          <a:p>
            <a:r>
              <a:rPr lang="en-US" sz="2000" dirty="0"/>
              <a:t>Step 7: Connect the audio cables to the audio ports.</a:t>
            </a:r>
          </a:p>
          <a:p>
            <a:r>
              <a:rPr lang="en-US" sz="2000" dirty="0"/>
              <a:t>Step 8: Place the side panel cover onto the case and slide it closed.</a:t>
            </a:r>
          </a:p>
          <a:p>
            <a:r>
              <a:rPr lang="en-US" sz="2000" dirty="0"/>
              <a:t>Step 9: Tighten any screws to secure the side panel cover.</a:t>
            </a:r>
          </a:p>
        </p:txBody>
      </p:sp>
    </p:spTree>
    <p:custDataLst>
      <p:tags r:id="rId1"/>
    </p:custDataLst>
    <p:extLst>
      <p:ext uri="{BB962C8B-B14F-4D97-AF65-F5344CB8AC3E}">
        <p14:creationId xmlns:p14="http://schemas.microsoft.com/office/powerpoint/2010/main" val="1871766537"/>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 the Cables</a:t>
            </a:r>
            <a:br>
              <a:rPr lang="en-US" altLang="en-US" sz="1600" dirty="0"/>
            </a:br>
            <a:r>
              <a:rPr lang="en-US" altLang="en-US" dirty="0"/>
              <a:t>Lab – Complete the Computer Assembly</a:t>
            </a:r>
          </a:p>
        </p:txBody>
      </p:sp>
      <p:sp>
        <p:nvSpPr>
          <p:cNvPr id="4" name="TextBox 3">
            <a:extLst>
              <a:ext uri="{FF2B5EF4-FFF2-40B4-BE49-F238E27FC236}">
                <a16:creationId xmlns:a16="http://schemas.microsoft.com/office/drawing/2014/main" id="{26D988F2-DF7F-4782-8F20-C81B0132A01E}"/>
              </a:ext>
            </a:extLst>
          </p:cNvPr>
          <p:cNvSpPr txBox="1"/>
          <p:nvPr/>
        </p:nvSpPr>
        <p:spPr>
          <a:xfrm>
            <a:off x="1583469" y="2171530"/>
            <a:ext cx="4889480" cy="707886"/>
          </a:xfrm>
          <a:prstGeom prst="rect">
            <a:avLst/>
          </a:prstGeom>
          <a:noFill/>
        </p:spPr>
        <p:txBody>
          <a:bodyPr wrap="none" rtlCol="0">
            <a:spAutoFit/>
          </a:bodyPr>
          <a:lstStyle/>
          <a:p>
            <a:r>
              <a:rPr lang="en-US" sz="2000" dirty="0"/>
              <a:t>In this lab, you will install the side panels</a:t>
            </a:r>
          </a:p>
          <a:p>
            <a:r>
              <a:rPr lang="en-US" sz="2000" dirty="0"/>
              <a:t> and the external cables on the computer</a:t>
            </a:r>
            <a:r>
              <a:rPr lang="en-US" dirty="0"/>
              <a:t>.</a:t>
            </a:r>
          </a:p>
        </p:txBody>
      </p:sp>
    </p:spTree>
    <p:custDataLst>
      <p:tags r:id="rId1"/>
    </p:custDataLst>
    <p:extLst>
      <p:ext uri="{BB962C8B-B14F-4D97-AF65-F5344CB8AC3E}">
        <p14:creationId xmlns:p14="http://schemas.microsoft.com/office/powerpoint/2010/main" val="863547045"/>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2.2 Chapter Summary</a:t>
            </a:r>
          </a:p>
        </p:txBody>
      </p:sp>
    </p:spTree>
    <p:custDataLst>
      <p:tags r:id="rId1"/>
    </p:custDataLst>
    <p:extLst>
      <p:ext uri="{BB962C8B-B14F-4D97-AF65-F5344CB8AC3E}">
        <p14:creationId xmlns:p14="http://schemas.microsoft.com/office/powerpoint/2010/main" val="3547072848"/>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sz="1600" dirty="0"/>
              <a:t>Conclusion</a:t>
            </a:r>
            <a:br>
              <a:rPr lang="sv-SE" sz="1600" dirty="0"/>
            </a:br>
            <a:r>
              <a:rPr lang="sv-SE" dirty="0"/>
              <a:t>Chapter 2: PC Assembly</a:t>
            </a:r>
            <a:endParaRPr lang="en-US" dirty="0"/>
          </a:p>
        </p:txBody>
      </p:sp>
      <p:sp>
        <p:nvSpPr>
          <p:cNvPr id="4" name="TextBox 3">
            <a:extLst>
              <a:ext uri="{FF2B5EF4-FFF2-40B4-BE49-F238E27FC236}">
                <a16:creationId xmlns:a16="http://schemas.microsoft.com/office/drawing/2014/main" id="{AAF8250D-2829-4900-975B-B426032D033E}"/>
              </a:ext>
            </a:extLst>
          </p:cNvPr>
          <p:cNvSpPr txBox="1"/>
          <p:nvPr/>
        </p:nvSpPr>
        <p:spPr>
          <a:xfrm>
            <a:off x="256375" y="1281869"/>
            <a:ext cx="8544726" cy="3477875"/>
          </a:xfrm>
          <a:prstGeom prst="rect">
            <a:avLst/>
          </a:prstGeom>
          <a:noFill/>
        </p:spPr>
        <p:txBody>
          <a:bodyPr wrap="square" rtlCol="0">
            <a:spAutoFit/>
          </a:bodyPr>
          <a:lstStyle/>
          <a:p>
            <a:endParaRPr lang="en-CA" sz="1600" dirty="0"/>
          </a:p>
          <a:p>
            <a:pPr marL="469106" lvl="1" indent="-214313">
              <a:buFont typeface="Arial" panose="020B0604020202020204" pitchFamily="34" charset="0"/>
              <a:buChar char="•"/>
            </a:pPr>
            <a:r>
              <a:rPr lang="en-US" sz="1600" dirty="0"/>
              <a:t>Build a computer.</a:t>
            </a:r>
          </a:p>
          <a:p>
            <a:pPr marL="542131" lvl="2" indent="-214313">
              <a:buFont typeface="Arial" panose="020B0604020202020204" pitchFamily="34" charset="0"/>
              <a:buChar char="•"/>
            </a:pPr>
            <a:r>
              <a:rPr lang="en-US" sz="1400" dirty="0"/>
              <a:t>Define general and fire safety standards.</a:t>
            </a:r>
          </a:p>
          <a:p>
            <a:pPr marL="542131" lvl="2" indent="-214313">
              <a:buFont typeface="Arial" panose="020B0604020202020204" pitchFamily="34" charset="0"/>
              <a:buChar char="•"/>
            </a:pPr>
            <a:r>
              <a:rPr lang="en-US" sz="1400" dirty="0"/>
              <a:t>Connect the power supply.</a:t>
            </a:r>
          </a:p>
          <a:p>
            <a:pPr marL="542131" lvl="2" indent="-214313">
              <a:buFont typeface="Arial" panose="020B0604020202020204" pitchFamily="34" charset="0"/>
              <a:buChar char="•"/>
            </a:pPr>
            <a:r>
              <a:rPr lang="en-US" sz="1400" dirty="0"/>
              <a:t>Install the motherboard components.</a:t>
            </a:r>
          </a:p>
          <a:p>
            <a:pPr marL="542131" lvl="2" indent="-214313">
              <a:buFont typeface="Arial" panose="020B0604020202020204" pitchFamily="34" charset="0"/>
              <a:buChar char="•"/>
            </a:pPr>
            <a:r>
              <a:rPr lang="en-US" sz="1400" dirty="0"/>
              <a:t>Install internal drives.</a:t>
            </a:r>
          </a:p>
          <a:p>
            <a:pPr marL="542131" lvl="2" indent="-214313">
              <a:buFont typeface="Arial" panose="020B0604020202020204" pitchFamily="34" charset="0"/>
              <a:buChar char="•"/>
            </a:pPr>
            <a:r>
              <a:rPr lang="en-US" sz="1400" dirty="0"/>
              <a:t>Install the adapter cards.</a:t>
            </a:r>
          </a:p>
          <a:p>
            <a:pPr marL="542131" lvl="2" indent="-214313">
              <a:buFont typeface="Arial" panose="020B0604020202020204" pitchFamily="34" charset="0"/>
              <a:buChar char="•"/>
            </a:pPr>
            <a:r>
              <a:rPr lang="en-US" sz="1400" dirty="0"/>
              <a:t>Identify additional storage.</a:t>
            </a:r>
          </a:p>
          <a:p>
            <a:pPr marL="542131" lvl="2" indent="-214313">
              <a:buFont typeface="Arial" panose="020B0604020202020204" pitchFamily="34" charset="0"/>
              <a:buChar char="•"/>
            </a:pPr>
            <a:r>
              <a:rPr lang="en-US" sz="1400" dirty="0"/>
              <a:t>Connect computer components with appropriate cables.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custDataLst>
      <p:tags r:id="rId1"/>
    </p:custDataLst>
    <p:extLst>
      <p:ext uri="{BB962C8B-B14F-4D97-AF65-F5344CB8AC3E}">
        <p14:creationId xmlns:p14="http://schemas.microsoft.com/office/powerpoint/2010/main" val="4131295985"/>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800" dirty="0">
                <a:latin typeface="Arial" charset="0"/>
              </a:rPr>
              <a:t>Chapter 2</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061028119"/>
              </p:ext>
            </p:extLst>
          </p:nvPr>
        </p:nvGraphicFramePr>
        <p:xfrm>
          <a:off x="144463" y="798513"/>
          <a:ext cx="8853486" cy="373888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BD-R</a:t>
                      </a:r>
                    </a:p>
                    <a:p>
                      <a:pPr marL="173038" indent="-173038">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BD-RE</a:t>
                      </a:r>
                    </a:p>
                    <a:p>
                      <a:pPr marL="173038" indent="-173038">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BD-ROM</a:t>
                      </a:r>
                    </a:p>
                    <a:p>
                      <a:pPr marL="173038" indent="-173038">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Buffered Memory</a:t>
                      </a:r>
                    </a:p>
                    <a:p>
                      <a:pPr marL="173038" indent="-173038">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CD-ROM</a:t>
                      </a:r>
                    </a:p>
                    <a:p>
                      <a:pPr marL="173038" indent="-173038">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CD-RW</a:t>
                      </a:r>
                    </a:p>
                    <a:p>
                      <a:pPr marL="173038" indent="-173038">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CompactFlash</a:t>
                      </a:r>
                    </a:p>
                    <a:p>
                      <a:pPr marL="173038" indent="-173038">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DVD-ROM</a:t>
                      </a:r>
                    </a:p>
                    <a:p>
                      <a:pPr marL="173038" indent="-173038">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DVD-RW</a:t>
                      </a:r>
                    </a:p>
                    <a:p>
                      <a:pPr marL="173038" indent="-173038">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Front-side Bus (FSB)</a:t>
                      </a:r>
                    </a:p>
                    <a:p>
                      <a:pPr marL="173038" indent="-173038">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I/O Card</a:t>
                      </a:r>
                    </a:p>
                    <a:p>
                      <a:pPr marL="173038" indent="-173038">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Memory Stick</a:t>
                      </a:r>
                    </a:p>
                    <a:p>
                      <a:pPr marL="173038" indent="-173038">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MicroSD</a:t>
                      </a:r>
                    </a:p>
                    <a:p>
                      <a:pPr marL="173038" indent="-173038">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MiniSD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Secure Digital (SD)</a:t>
                      </a:r>
                    </a:p>
                    <a:p>
                      <a:pPr marL="173038" indent="-173038">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Unbuffered Memory</a:t>
                      </a:r>
                    </a:p>
                    <a:p>
                      <a:pPr marL="173038" indent="-173038">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xD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994453015"/>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Chapter 2: Activities (Cont.)</a:t>
            </a:r>
          </a:p>
        </p:txBody>
      </p:sp>
      <p:sp>
        <p:nvSpPr>
          <p:cNvPr id="6147" name="Rectangle 34"/>
          <p:cNvSpPr>
            <a:spLocks noGrp="1" noChangeArrowheads="1"/>
          </p:cNvSpPr>
          <p:nvPr>
            <p:ph idx="1"/>
          </p:nvPr>
        </p:nvSpPr>
        <p:spPr>
          <a:xfrm>
            <a:off x="144065" y="798944"/>
            <a:ext cx="8853286" cy="379697"/>
          </a:xfrm>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4186246698"/>
              </p:ext>
            </p:extLst>
          </p:nvPr>
        </p:nvGraphicFramePr>
        <p:xfrm>
          <a:off x="438437" y="1178641"/>
          <a:ext cx="8229418" cy="3212637"/>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a:t>2.1.4.1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Video Demonstration</a:t>
                      </a:r>
                    </a:p>
                  </a:txBody>
                  <a:tcPr marL="68580" marR="68580" marT="34290" marB="34290" anchor="ctr"/>
                </a:tc>
                <a:tc>
                  <a:txBody>
                    <a:bodyPr/>
                    <a:lstStyle/>
                    <a:p>
                      <a:r>
                        <a:rPr lang="en-US" sz="1100" dirty="0"/>
                        <a:t>Install the Drives</a:t>
                      </a:r>
                    </a:p>
                  </a:txBody>
                  <a:tcPr marL="68580" marR="68580" marT="34290" marB="34290" anchor="ctr"/>
                </a:tc>
                <a:tc>
                  <a:txBody>
                    <a:bodyPr/>
                    <a:lstStyle/>
                    <a:p>
                      <a:r>
                        <a:rPr lang="en-US" sz="1100" dirty="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2"/>
                  </a:ext>
                </a:extLst>
              </a:tr>
              <a:tr h="292629">
                <a:tc>
                  <a:txBody>
                    <a:bodyPr/>
                    <a:lstStyle/>
                    <a:p>
                      <a:pPr algn="ctr"/>
                      <a:r>
                        <a:rPr lang="en-US" sz="1100" dirty="0"/>
                        <a:t>2.1.4.6</a:t>
                      </a:r>
                    </a:p>
                  </a:txBody>
                  <a:tcPr marL="68580" marR="68580" marT="34290" marB="34290" anchor="ctr"/>
                </a:tc>
                <a:tc>
                  <a:txBody>
                    <a:bodyPr/>
                    <a:lstStyle/>
                    <a:p>
                      <a:r>
                        <a:rPr lang="en-US" sz="1100" dirty="0"/>
                        <a:t>Check Your Understanding</a:t>
                      </a:r>
                    </a:p>
                  </a:txBody>
                  <a:tcPr marL="68580" marR="68580" marT="34290" marB="34290" anchor="ctr"/>
                </a:tc>
                <a:tc>
                  <a:txBody>
                    <a:bodyPr/>
                    <a:lstStyle/>
                    <a:p>
                      <a:r>
                        <a:rPr lang="en-US" sz="1100" dirty="0"/>
                        <a:t>Installing Drives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2276622034"/>
                  </a:ext>
                </a:extLst>
              </a:tr>
              <a:tr h="292629">
                <a:tc>
                  <a:txBody>
                    <a:bodyPr/>
                    <a:lstStyle/>
                    <a:p>
                      <a:pPr algn="ctr"/>
                      <a:r>
                        <a:rPr lang="en-US" sz="1100" dirty="0"/>
                        <a:t>2.1.4.7</a:t>
                      </a:r>
                    </a:p>
                  </a:txBody>
                  <a:tcPr marL="68580" marR="68580" marT="34290" marB="34290" anchor="ctr"/>
                </a:tc>
                <a:tc>
                  <a:txBody>
                    <a:bodyPr/>
                    <a:lstStyle/>
                    <a:p>
                      <a:r>
                        <a:rPr lang="en-US" sz="1100" dirty="0"/>
                        <a:t>Lab</a:t>
                      </a:r>
                    </a:p>
                  </a:txBody>
                  <a:tcPr marL="68580" marR="68580" marT="34290" marB="34290" anchor="ctr"/>
                </a:tc>
                <a:tc>
                  <a:txBody>
                    <a:bodyPr/>
                    <a:lstStyle/>
                    <a:p>
                      <a:r>
                        <a:rPr lang="en-US" sz="1100" dirty="0"/>
                        <a:t>Install the Drives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3435557263"/>
                  </a:ext>
                </a:extLst>
              </a:tr>
              <a:tr h="292629">
                <a:tc>
                  <a:txBody>
                    <a:bodyPr/>
                    <a:lstStyle/>
                    <a:p>
                      <a:pPr algn="ctr"/>
                      <a:r>
                        <a:rPr lang="en-US" sz="1100" dirty="0"/>
                        <a:t>2.1.5.1</a:t>
                      </a:r>
                    </a:p>
                  </a:txBody>
                  <a:tcPr marL="68580" marR="68580" marT="34290" marB="34290" anchor="ctr"/>
                </a:tc>
                <a:tc>
                  <a:txBody>
                    <a:bodyPr/>
                    <a:lstStyle/>
                    <a:p>
                      <a:r>
                        <a:rPr lang="en-US" sz="1100" dirty="0"/>
                        <a:t>Video Demonstration</a:t>
                      </a:r>
                    </a:p>
                  </a:txBody>
                  <a:tcPr marL="68580" marR="68580" marT="34290" marB="34290" anchor="ctr"/>
                </a:tc>
                <a:tc>
                  <a:txBody>
                    <a:bodyPr/>
                    <a:lstStyle/>
                    <a:p>
                      <a:r>
                        <a:rPr lang="en-US" sz="1100" dirty="0"/>
                        <a:t>Install the Adapter Cards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453984857"/>
                  </a:ext>
                </a:extLst>
              </a:tr>
              <a:tr h="292629">
                <a:tc>
                  <a:txBody>
                    <a:bodyPr/>
                    <a:lstStyle/>
                    <a:p>
                      <a:pPr algn="ctr"/>
                      <a:r>
                        <a:rPr lang="en-US" sz="1100" dirty="0"/>
                        <a:t>2.1.5.5</a:t>
                      </a:r>
                    </a:p>
                  </a:txBody>
                  <a:tcPr marL="68580" marR="68580" marT="34290" marB="34290" anchor="ctr"/>
                </a:tc>
                <a:tc>
                  <a:txBody>
                    <a:bodyPr/>
                    <a:lstStyle/>
                    <a:p>
                      <a:r>
                        <a:rPr lang="en-US" sz="1100" dirty="0"/>
                        <a:t>Check Your Understanding</a:t>
                      </a:r>
                    </a:p>
                  </a:txBody>
                  <a:tcPr marL="68580" marR="68580" marT="34290" marB="34290" anchor="ctr"/>
                </a:tc>
                <a:tc>
                  <a:txBody>
                    <a:bodyPr/>
                    <a:lstStyle/>
                    <a:p>
                      <a:r>
                        <a:rPr lang="en-US" sz="1100" dirty="0"/>
                        <a:t>Installing Adapter Cards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3"/>
                  </a:ext>
                </a:extLst>
              </a:tr>
              <a:tr h="292629">
                <a:tc>
                  <a:txBody>
                    <a:bodyPr/>
                    <a:lstStyle/>
                    <a:p>
                      <a:pPr algn="ctr"/>
                      <a:r>
                        <a:rPr lang="en-US" sz="1100" dirty="0"/>
                        <a:t>2.1.5.6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r>
                        <a:rPr lang="en-US" sz="1100" dirty="0"/>
                        <a:t>Install Adapter Cards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5"/>
                  </a:ext>
                </a:extLst>
              </a:tr>
              <a:tr h="292629">
                <a:tc>
                  <a:txBody>
                    <a:bodyPr/>
                    <a:lstStyle/>
                    <a:p>
                      <a:pPr algn="ctr"/>
                      <a:r>
                        <a:rPr lang="en-US" sz="1100" dirty="0"/>
                        <a:t>2.1.6.3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Match the Media Card to its Description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2716520661"/>
                  </a:ext>
                </a:extLst>
              </a:tr>
              <a:tr h="292629">
                <a:tc>
                  <a:txBody>
                    <a:bodyPr/>
                    <a:lstStyle/>
                    <a:p>
                      <a:pPr algn="ctr"/>
                      <a:r>
                        <a:rPr lang="en-US" sz="1100" dirty="0"/>
                        <a:t>2.1.7.1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 Demonstration</a:t>
                      </a:r>
                    </a:p>
                  </a:txBody>
                  <a:tcPr marL="68580" marR="68580" marT="34290" marB="34290" anchor="ctr"/>
                </a:tc>
                <a:tc>
                  <a:txBody>
                    <a:bodyPr/>
                    <a:lstStyle/>
                    <a:p>
                      <a:r>
                        <a:rPr lang="en-US" sz="1100" dirty="0"/>
                        <a:t>Connect the Internal Power Cables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254779014"/>
                  </a:ext>
                </a:extLst>
              </a:tr>
              <a:tr h="292629">
                <a:tc>
                  <a:txBody>
                    <a:bodyPr/>
                    <a:lstStyle/>
                    <a:p>
                      <a:pPr algn="ctr"/>
                      <a:r>
                        <a:rPr lang="en-US" sz="1100" dirty="0"/>
                        <a:t>2.1.7.2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Identify the Power Connectors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2131597616"/>
                  </a:ext>
                </a:extLst>
              </a:tr>
              <a:tr h="292629">
                <a:tc>
                  <a:txBody>
                    <a:bodyPr/>
                    <a:lstStyle/>
                    <a:p>
                      <a:pPr algn="ctr"/>
                      <a:r>
                        <a:rPr lang="en-US" sz="1100" dirty="0"/>
                        <a:t>2.1.7.3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 Demonstration</a:t>
                      </a:r>
                    </a:p>
                  </a:txBody>
                  <a:tcPr marL="68580" marR="68580" marT="34290" marB="34290" anchor="ctr"/>
                </a:tc>
                <a:tc>
                  <a:txBody>
                    <a:bodyPr/>
                    <a:lstStyle/>
                    <a:p>
                      <a:r>
                        <a:rPr lang="en-US" sz="1100" dirty="0"/>
                        <a:t>Connect the Internal Data Cables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868386237"/>
                  </a:ext>
                </a:extLst>
              </a:tr>
            </a:tbl>
          </a:graphicData>
        </a:graphic>
      </p:graphicFrame>
    </p:spTree>
    <p:custDataLst>
      <p:tags r:id="rId1"/>
    </p:custDataLst>
    <p:extLst>
      <p:ext uri="{BB962C8B-B14F-4D97-AF65-F5344CB8AC3E}">
        <p14:creationId xmlns:p14="http://schemas.microsoft.com/office/powerpoint/2010/main" val="365861008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Chapter 2: Activities (Cont.)</a:t>
            </a:r>
          </a:p>
        </p:txBody>
      </p:sp>
      <p:sp>
        <p:nvSpPr>
          <p:cNvPr id="6147" name="Rectangle 34"/>
          <p:cNvSpPr>
            <a:spLocks noGrp="1" noChangeArrowheads="1"/>
          </p:cNvSpPr>
          <p:nvPr>
            <p:ph idx="1"/>
          </p:nvPr>
        </p:nvSpPr>
        <p:spPr>
          <a:xfrm>
            <a:off x="144065" y="798944"/>
            <a:ext cx="8853286" cy="379697"/>
          </a:xfrm>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2480675241"/>
              </p:ext>
            </p:extLst>
          </p:nvPr>
        </p:nvGraphicFramePr>
        <p:xfrm>
          <a:off x="438437" y="1178641"/>
          <a:ext cx="8229418" cy="2334750"/>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a:t>2.1.7.4</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r>
                        <a:rPr lang="en-US" sz="1100" dirty="0"/>
                        <a:t>Install Internal Cables</a:t>
                      </a:r>
                    </a:p>
                  </a:txBody>
                  <a:tcPr marL="68580" marR="68580" marT="34290" marB="34290" anchor="ctr"/>
                </a:tc>
                <a:tc>
                  <a:txBody>
                    <a:bodyPr/>
                    <a:lstStyle/>
                    <a:p>
                      <a:r>
                        <a:rPr lang="en-US" sz="1100" dirty="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2"/>
                  </a:ext>
                </a:extLst>
              </a:tr>
              <a:tr h="292629">
                <a:tc>
                  <a:txBody>
                    <a:bodyPr/>
                    <a:lstStyle/>
                    <a:p>
                      <a:pPr algn="ctr"/>
                      <a:r>
                        <a:rPr lang="en-US" sz="1100" dirty="0"/>
                        <a:t>2.1.7.5</a:t>
                      </a:r>
                    </a:p>
                  </a:txBody>
                  <a:tcPr marL="68580" marR="68580" marT="34290" marB="34290" anchor="ctr"/>
                </a:tc>
                <a:tc>
                  <a:txBody>
                    <a:bodyPr/>
                    <a:lstStyle/>
                    <a:p>
                      <a:r>
                        <a:rPr lang="en-US" sz="1100" dirty="0"/>
                        <a:t>Video Demonstration</a:t>
                      </a:r>
                    </a:p>
                  </a:txBody>
                  <a:tcPr marL="68580" marR="68580" marT="34290" marB="34290" anchor="ctr"/>
                </a:tc>
                <a:tc>
                  <a:txBody>
                    <a:bodyPr/>
                    <a:lstStyle/>
                    <a:p>
                      <a:r>
                        <a:rPr lang="en-US" sz="1100" dirty="0"/>
                        <a:t>Install the Front Panel Cables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2276622034"/>
                  </a:ext>
                </a:extLst>
              </a:tr>
              <a:tr h="292629">
                <a:tc>
                  <a:txBody>
                    <a:bodyPr/>
                    <a:lstStyle/>
                    <a:p>
                      <a:pPr algn="ctr"/>
                      <a:r>
                        <a:rPr lang="en-US" sz="1100" dirty="0"/>
                        <a:t>2.1.7.7</a:t>
                      </a:r>
                    </a:p>
                  </a:txBody>
                  <a:tcPr marL="68580" marR="68580" marT="34290" marB="34290" anchor="ctr"/>
                </a:tc>
                <a:tc>
                  <a:txBody>
                    <a:bodyPr/>
                    <a:lstStyle/>
                    <a:p>
                      <a:r>
                        <a:rPr lang="en-US" sz="1100" dirty="0"/>
                        <a:t>Check Your Understanding</a:t>
                      </a:r>
                    </a:p>
                  </a:txBody>
                  <a:tcPr marL="68580" marR="68580" marT="34290" marB="34290" anchor="ctr"/>
                </a:tc>
                <a:tc>
                  <a:txBody>
                    <a:bodyPr/>
                    <a:lstStyle/>
                    <a:p>
                      <a:r>
                        <a:rPr lang="en-US" sz="1100" dirty="0"/>
                        <a:t>Identify the Front Panel Cables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3435557263"/>
                  </a:ext>
                </a:extLst>
              </a:tr>
              <a:tr h="292629">
                <a:tc>
                  <a:txBody>
                    <a:bodyPr/>
                    <a:lstStyle/>
                    <a:p>
                      <a:pPr algn="ctr"/>
                      <a:r>
                        <a:rPr lang="en-US" sz="1100" dirty="0"/>
                        <a:t>2.1.7.8</a:t>
                      </a:r>
                    </a:p>
                  </a:txBody>
                  <a:tcPr marL="68580" marR="68580" marT="34290" marB="34290" anchor="ctr"/>
                </a:tc>
                <a:tc>
                  <a:txBody>
                    <a:bodyPr/>
                    <a:lstStyle/>
                    <a:p>
                      <a:r>
                        <a:rPr lang="en-US" sz="1100" dirty="0"/>
                        <a:t>Lab</a:t>
                      </a:r>
                    </a:p>
                  </a:txBody>
                  <a:tcPr marL="68580" marR="68580" marT="34290" marB="34290" anchor="ctr"/>
                </a:tc>
                <a:tc>
                  <a:txBody>
                    <a:bodyPr/>
                    <a:lstStyle/>
                    <a:p>
                      <a:r>
                        <a:rPr lang="en-US" sz="1100" dirty="0"/>
                        <a:t>Install the Front Panel Cables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453984857"/>
                  </a:ext>
                </a:extLst>
              </a:tr>
              <a:tr h="292629">
                <a:tc>
                  <a:txBody>
                    <a:bodyPr/>
                    <a:lstStyle/>
                    <a:p>
                      <a:pPr algn="ctr"/>
                      <a:r>
                        <a:rPr lang="en-US" sz="1100" dirty="0"/>
                        <a:t>2.1.7.9</a:t>
                      </a:r>
                    </a:p>
                  </a:txBody>
                  <a:tcPr marL="68580" marR="68580" marT="34290" marB="34290" anchor="ctr"/>
                </a:tc>
                <a:tc>
                  <a:txBody>
                    <a:bodyPr/>
                    <a:lstStyle/>
                    <a:p>
                      <a:r>
                        <a:rPr lang="en-US" sz="1100" dirty="0"/>
                        <a:t>Video Demonstration</a:t>
                      </a:r>
                    </a:p>
                  </a:txBody>
                  <a:tcPr marL="68580" marR="68580" marT="34290" marB="34290" anchor="ctr"/>
                </a:tc>
                <a:tc>
                  <a:txBody>
                    <a:bodyPr/>
                    <a:lstStyle/>
                    <a:p>
                      <a:r>
                        <a:rPr lang="en-US" sz="1100" dirty="0"/>
                        <a:t>Complete the Computer Assembly</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3"/>
                  </a:ext>
                </a:extLst>
              </a:tr>
              <a:tr h="292629">
                <a:tc>
                  <a:txBody>
                    <a:bodyPr/>
                    <a:lstStyle/>
                    <a:p>
                      <a:pPr algn="ctr"/>
                      <a:r>
                        <a:rPr lang="en-US" sz="1100" dirty="0"/>
                        <a:t>2.1.7.10</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Identify the External Connectors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5"/>
                  </a:ext>
                </a:extLst>
              </a:tr>
              <a:tr h="292629">
                <a:tc>
                  <a:txBody>
                    <a:bodyPr/>
                    <a:lstStyle/>
                    <a:p>
                      <a:pPr algn="ctr"/>
                      <a:r>
                        <a:rPr lang="en-US" sz="1100" dirty="0"/>
                        <a:t>2.1.7.11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r>
                        <a:rPr lang="en-US" sz="1100" dirty="0"/>
                        <a:t>Complete the Computer Assembly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2716520661"/>
                  </a:ext>
                </a:extLst>
              </a:tr>
            </a:tbl>
          </a:graphicData>
        </a:graphic>
      </p:graphicFrame>
    </p:spTree>
    <p:custDataLst>
      <p:tags r:id="rId1"/>
    </p:custDataLst>
    <p:extLst>
      <p:ext uri="{BB962C8B-B14F-4D97-AF65-F5344CB8AC3E}">
        <p14:creationId xmlns:p14="http://schemas.microsoft.com/office/powerpoint/2010/main" val="38456273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Chapter 2: Assessment</a:t>
            </a:r>
          </a:p>
        </p:txBody>
      </p:sp>
      <p:sp>
        <p:nvSpPr>
          <p:cNvPr id="7171" name="Rectangle 34"/>
          <p:cNvSpPr>
            <a:spLocks noGrp="1" noChangeArrowheads="1"/>
          </p:cNvSpPr>
          <p:nvPr>
            <p:ph idx="1"/>
          </p:nvPr>
        </p:nvSpPr>
        <p:spPr/>
        <p:txBody>
          <a:bodyPr/>
          <a:lstStyle/>
          <a:p>
            <a:pPr eaLnBrk="1" hangingPunct="1">
              <a:spcBef>
                <a:spcPct val="30000"/>
              </a:spcBef>
            </a:pPr>
            <a:r>
              <a:rPr lang="en-US" dirty="0"/>
              <a:t>Students should complete Chapter 2, “Assessment” after completing Chapter 2.</a:t>
            </a:r>
          </a:p>
          <a:p>
            <a:pPr eaLnBrk="1" hangingPunct="1">
              <a:spcBef>
                <a:spcPct val="30000"/>
              </a:spcBef>
            </a:pPr>
            <a:r>
              <a:rPr lang="en-US" dirty="0"/>
              <a:t>Quizzes, labs, and other activities can be used to informally assess student progress.</a:t>
            </a:r>
          </a:p>
        </p:txBody>
      </p:sp>
    </p:spTree>
    <p:custDataLst>
      <p:tags r:id="rId1"/>
    </p:custDataLst>
    <p:extLst>
      <p:ext uri="{BB962C8B-B14F-4D97-AF65-F5344CB8AC3E}">
        <p14:creationId xmlns:p14="http://schemas.microsoft.com/office/powerpoint/2010/main" val="129608035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2: Best Practices</a:t>
            </a:r>
          </a:p>
        </p:txBody>
      </p:sp>
      <p:sp>
        <p:nvSpPr>
          <p:cNvPr id="11266" name="Rectangle 34"/>
          <p:cNvSpPr>
            <a:spLocks noGrp="1" noChangeArrowheads="1"/>
          </p:cNvSpPr>
          <p:nvPr>
            <p:ph idx="1"/>
          </p:nvPr>
        </p:nvSpPr>
        <p:spPr/>
        <p:txBody>
          <a:bodyPr/>
          <a:lstStyle/>
          <a:p>
            <a:pPr marL="0" indent="0">
              <a:lnSpc>
                <a:spcPct val="85000"/>
              </a:lnSpc>
              <a:spcBef>
                <a:spcPct val="30000"/>
              </a:spcBef>
              <a:buNone/>
            </a:pPr>
            <a:r>
              <a:rPr lang="en-US" dirty="0"/>
              <a:t>Prior to teaching Chapter 2, the instructor should:</a:t>
            </a:r>
          </a:p>
          <a:p>
            <a:pPr eaLnBrk="1" hangingPunct="1">
              <a:lnSpc>
                <a:spcPct val="85000"/>
              </a:lnSpc>
              <a:spcBef>
                <a:spcPct val="30000"/>
              </a:spcBef>
            </a:pPr>
            <a:r>
              <a:rPr lang="en-US" dirty="0"/>
              <a:t>Complete Chapter 2, “Assessment.”</a:t>
            </a:r>
          </a:p>
          <a:p>
            <a:pPr eaLnBrk="1" hangingPunct="1">
              <a:lnSpc>
                <a:spcPct val="85000"/>
              </a:lnSpc>
              <a:spcBef>
                <a:spcPct val="30000"/>
              </a:spcBef>
            </a:pPr>
            <a:r>
              <a:rPr lang="en-US" dirty="0"/>
              <a:t>The objective of this chapter is to build a computer.</a:t>
            </a:r>
            <a:endParaRPr lang="en-US" sz="1300" dirty="0"/>
          </a:p>
          <a:p>
            <a:pPr>
              <a:lnSpc>
                <a:spcPct val="85000"/>
              </a:lnSpc>
              <a:spcBef>
                <a:spcPct val="30000"/>
              </a:spcBef>
            </a:pPr>
            <a:endParaRPr lang="en-US" sz="1400" dirty="0"/>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723695379"/>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5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64F994B0480E4EA0F01584F11416CF" ma:contentTypeVersion="6" ma:contentTypeDescription="Create a new document." ma:contentTypeScope="" ma:versionID="67ce0d3f94bd152d2ed4934fbcb4d4e9">
  <xsd:schema xmlns:xsd="http://www.w3.org/2001/XMLSchema" xmlns:xs="http://www.w3.org/2001/XMLSchema" xmlns:p="http://schemas.microsoft.com/office/2006/metadata/properties" xmlns:ns2="dab91150-83e4-4955-ae6a-5f526aa3d51c" targetNamespace="http://schemas.microsoft.com/office/2006/metadata/properties" ma:root="true" ma:fieldsID="24dfc353d4b0b8f4b8306118793e679e" ns2:_="">
    <xsd:import namespace="dab91150-83e4-4955-ae6a-5f526aa3d51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b91150-83e4-4955-ae6a-5f526aa3d5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11907BF-A0A4-4600-9989-0014463BBB02}"/>
</file>

<file path=customXml/itemProps2.xml><?xml version="1.0" encoding="utf-8"?>
<ds:datastoreItem xmlns:ds="http://schemas.openxmlformats.org/officeDocument/2006/customXml" ds:itemID="{1B785E8F-D14B-4A81-B849-97B4F361151E}"/>
</file>

<file path=customXml/itemProps3.xml><?xml version="1.0" encoding="utf-8"?>
<ds:datastoreItem xmlns:ds="http://schemas.openxmlformats.org/officeDocument/2006/customXml" ds:itemID="{E6680554-DCFA-41A5-B808-939896F42F64}"/>
</file>

<file path=docProps/app.xml><?xml version="1.0" encoding="utf-8"?>
<Properties xmlns="http://schemas.openxmlformats.org/officeDocument/2006/extended-properties" xmlns:vt="http://schemas.openxmlformats.org/officeDocument/2006/docPropsVTypes">
  <Template>Default Theme</Template>
  <TotalTime>9353</TotalTime>
  <Words>4798</Words>
  <Application>Microsoft Office PowerPoint</Application>
  <PresentationFormat>On-screen Show (16:9)</PresentationFormat>
  <Paragraphs>650</Paragraphs>
  <Slides>59</Slides>
  <Notes>58</Notes>
  <HiddenSlides>13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ＭＳ Ｐゴシック</vt:lpstr>
      <vt:lpstr>Arial</vt:lpstr>
      <vt:lpstr>Calibri</vt:lpstr>
      <vt:lpstr>CiscoSans</vt:lpstr>
      <vt:lpstr>CiscoSans ExtraLight</vt:lpstr>
      <vt:lpstr>CiscoSans Thin</vt:lpstr>
      <vt:lpstr>Wingdings</vt:lpstr>
      <vt:lpstr>Default Theme</vt:lpstr>
      <vt:lpstr>Chapter 2: PC Assembly</vt:lpstr>
      <vt:lpstr>Instructor Materials – Chapter 2 Planning Guide</vt:lpstr>
      <vt:lpstr>Chapter 2: PC Assembly </vt:lpstr>
      <vt:lpstr>Check Your Understanding and What Do You Already Know? </vt:lpstr>
      <vt:lpstr>Chapter 2: Activities</vt:lpstr>
      <vt:lpstr>Chapter 2: Activities (Cont.)</vt:lpstr>
      <vt:lpstr>Chapter 2: Activities (Cont.)</vt:lpstr>
      <vt:lpstr>Chapter 2: Assessment</vt:lpstr>
      <vt:lpstr>Chapter 2: Best Practices</vt:lpstr>
      <vt:lpstr>Chapter 2: Best Practices (Cont.)</vt:lpstr>
      <vt:lpstr>Chapter 2: Best Practices (Cont.)</vt:lpstr>
      <vt:lpstr>Chapter 2: Best Practices (Cont.)</vt:lpstr>
      <vt:lpstr>Chapter 2: Best Practices (Cont.)</vt:lpstr>
      <vt:lpstr>Chapter 2: Additional Help</vt:lpstr>
      <vt:lpstr>Chapter 2: PC Assembly</vt:lpstr>
      <vt:lpstr>Chapter 2 - Sections &amp; Objectives</vt:lpstr>
      <vt:lpstr>2.1 Assemble the Computer</vt:lpstr>
      <vt:lpstr>General and Fire Safety Video Explanation – General and Fire Safety</vt:lpstr>
      <vt:lpstr>Open the Case and Connect the Power Supply Video Demonstration – Install the Power Supply</vt:lpstr>
      <vt:lpstr>Open the Case and Connect the Power Supply Select the Case and Fans</vt:lpstr>
      <vt:lpstr>Open the Case and Connect the Power Supply Select the Case and Fans (Cont.)</vt:lpstr>
      <vt:lpstr>Open the Case and Connect the Power Supply Select a Power Supply</vt:lpstr>
      <vt:lpstr>Open the Case and Connect the Power Supply Lab – Install the Power Supply</vt:lpstr>
      <vt:lpstr>Install the Motherboard Components Video Demonstration – Install the CPU</vt:lpstr>
      <vt:lpstr>Install the Motherboard Components Video Demonstration – Install the RAM</vt:lpstr>
      <vt:lpstr>Install the Motherboard Components Video Demonstration – Install the Motherboard</vt:lpstr>
      <vt:lpstr>Install the Motherboard Components Select the Motherboard</vt:lpstr>
      <vt:lpstr>Install the Motherboard Components Select the CPU and CPU Cooling</vt:lpstr>
      <vt:lpstr>Install the Motherboard Components Select the RAM</vt:lpstr>
      <vt:lpstr>Install the Motherboard Components Install the Motherboard in a Computer</vt:lpstr>
      <vt:lpstr>Install Internal Drives Video Demonstration - Install the Drives</vt:lpstr>
      <vt:lpstr>Install Internal Drives Video Demonstration - Install the Drives (Cont.)</vt:lpstr>
      <vt:lpstr>Install Internal Drives Select Hard Drives</vt:lpstr>
      <vt:lpstr>Install Internal Drives Select Optical Drives</vt:lpstr>
      <vt:lpstr>Install Internal Drives Install the Hard Drive</vt:lpstr>
      <vt:lpstr>Install Internal Drives Install the Optical Drive</vt:lpstr>
      <vt:lpstr>Install Internal Drives Lab – Install the Drives</vt:lpstr>
      <vt:lpstr>Install the Adapter Cards Video Demonstration – Install the Adapter Cards</vt:lpstr>
      <vt:lpstr>Install the Adapter Cards Select Adapter Cards</vt:lpstr>
      <vt:lpstr>Install the Adapter Cards Other Factors for Adapter Card Selection</vt:lpstr>
      <vt:lpstr>Install the Adapter Cards Install the Adapter Cards</vt:lpstr>
      <vt:lpstr>Install the Adapter Cards Lab - Install Adapter Card</vt:lpstr>
      <vt:lpstr>Select Additional Storage Select a Media Reader</vt:lpstr>
      <vt:lpstr>Select Additional Storage Select External Storage</vt:lpstr>
      <vt:lpstr>Install the Cables Video Demonstration – Connect the Internal Power Cables</vt:lpstr>
      <vt:lpstr>Install the Cables Video Demonstration – Connect the Internal Data Cables</vt:lpstr>
      <vt:lpstr>Install the Cables Lab – Install Internal Cables</vt:lpstr>
      <vt:lpstr>Install the Cables Video Demonstration – Install the Front Panel Cables</vt:lpstr>
      <vt:lpstr>Install the Cables Install the Front Panel Cables</vt:lpstr>
      <vt:lpstr>Install the Cables Install the Front Panel Cables (Cont.)</vt:lpstr>
      <vt:lpstr>Install the Cables Install the Front Panel Cables (Cont.)</vt:lpstr>
      <vt:lpstr>Install the Cables Install the Front Panel Cables (Cont.)</vt:lpstr>
      <vt:lpstr>Install the Cables Lab - Install the Front Panel Cables</vt:lpstr>
      <vt:lpstr>Install the Cables Video Demonstration – Complete the Computer Assembly</vt:lpstr>
      <vt:lpstr>Install the Cables Lab – Complete the Computer Assembly</vt:lpstr>
      <vt:lpstr>2.2 Chapter Summary</vt:lpstr>
      <vt:lpstr>Conclusion Chapter 2: PC Assembly</vt:lpstr>
      <vt:lpstr>Chapter 2 New Terms and Commands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jagibbon</cp:lastModifiedBy>
  <cp:revision>515</cp:revision>
  <dcterms:created xsi:type="dcterms:W3CDTF">2016-08-22T22:27:36Z</dcterms:created>
  <dcterms:modified xsi:type="dcterms:W3CDTF">2019-07-20T14:46:27Z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3EEAEA55-4B02-4599-AF37-CC972274E301</vt:lpwstr>
  </property>
  <property fmtid="{D5CDD505-2E9C-101B-9397-08002B2CF9AE}" pid="9" name="ArticulatePath">
    <vt:lpwstr>ITE7_Chp5_cs_jg</vt:lpwstr>
  </property>
  <property fmtid="{D5CDD505-2E9C-101B-9397-08002B2CF9AE}" pid="10" name="ContentTypeId">
    <vt:lpwstr>0x0101002D64F994B0480E4EA0F01584F11416CF</vt:lpwstr>
  </property>
</Properties>
</file>